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304" r:id="rId2"/>
    <p:sldId id="305" r:id="rId3"/>
    <p:sldId id="326" r:id="rId4"/>
    <p:sldId id="306" r:id="rId5"/>
    <p:sldId id="307" r:id="rId6"/>
    <p:sldId id="308" r:id="rId7"/>
    <p:sldId id="309" r:id="rId8"/>
    <p:sldId id="310" r:id="rId9"/>
    <p:sldId id="311" r:id="rId10"/>
    <p:sldId id="312" r:id="rId11"/>
    <p:sldId id="313" r:id="rId12"/>
    <p:sldId id="317" r:id="rId13"/>
    <p:sldId id="256" r:id="rId14"/>
    <p:sldId id="258" r:id="rId15"/>
    <p:sldId id="259" r:id="rId16"/>
    <p:sldId id="260" r:id="rId17"/>
    <p:sldId id="261" r:id="rId18"/>
    <p:sldId id="318" r:id="rId19"/>
    <p:sldId id="262" r:id="rId20"/>
    <p:sldId id="263" r:id="rId21"/>
    <p:sldId id="266" r:id="rId22"/>
    <p:sldId id="268" r:id="rId23"/>
    <p:sldId id="295" r:id="rId24"/>
    <p:sldId id="269" r:id="rId25"/>
    <p:sldId id="264" r:id="rId26"/>
    <p:sldId id="271" r:id="rId27"/>
    <p:sldId id="316" r:id="rId28"/>
    <p:sldId id="265" r:id="rId29"/>
    <p:sldId id="267" r:id="rId30"/>
    <p:sldId id="270" r:id="rId31"/>
    <p:sldId id="273" r:id="rId32"/>
    <p:sldId id="281" r:id="rId33"/>
    <p:sldId id="282" r:id="rId34"/>
    <p:sldId id="283" r:id="rId35"/>
    <p:sldId id="284" r:id="rId36"/>
    <p:sldId id="285" r:id="rId37"/>
    <p:sldId id="286" r:id="rId38"/>
    <p:sldId id="325" r:id="rId39"/>
    <p:sldId id="292" r:id="rId40"/>
    <p:sldId id="293" r:id="rId41"/>
    <p:sldId id="294" r:id="rId42"/>
    <p:sldId id="298" r:id="rId43"/>
    <p:sldId id="296" r:id="rId44"/>
    <p:sldId id="297" r:id="rId45"/>
    <p:sldId id="299" r:id="rId46"/>
    <p:sldId id="319" r:id="rId47"/>
    <p:sldId id="320" r:id="rId48"/>
    <p:sldId id="321" r:id="rId49"/>
    <p:sldId id="322" r:id="rId50"/>
    <p:sldId id="323" r:id="rId51"/>
    <p:sldId id="324" r:id="rId52"/>
    <p:sldId id="301" r:id="rId53"/>
    <p:sldId id="300" r:id="rId54"/>
    <p:sldId id="302" r:id="rId55"/>
    <p:sldId id="303" r:id="rId56"/>
    <p:sldId id="274" r:id="rId57"/>
  </p:sldIdLst>
  <p:sldSz cx="18288000" cy="10287000"/>
  <p:notesSz cx="6858000" cy="9144000"/>
  <p:embeddedFontLst>
    <p:embeddedFont>
      <p:font typeface="Engravers MT" panose="02090707080505020304" pitchFamily="18" charset="0"/>
      <p:regular r:id="rId59"/>
    </p:embeddedFont>
    <p:embeddedFont>
      <p:font typeface="Play" panose="020B0604020202020204" charset="0"/>
      <p:regular r:id="rId60"/>
    </p:embeddedFont>
    <p:embeddedFont>
      <p:font typeface="Play Bold" panose="020B0604020202020204" charset="0"/>
      <p:regular r:id="rId61"/>
    </p:embeddedFont>
    <p:embeddedFont>
      <p:font typeface="Telegraf" panose="020B0604020202020204"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ma KIshk" initials="SK" lastIdx="1" clrIdx="0">
    <p:extLst>
      <p:ext uri="{19B8F6BF-5375-455C-9EA6-DF929625EA0E}">
        <p15:presenceInfo xmlns:p15="http://schemas.microsoft.com/office/powerpoint/2012/main" userId="2d0748689f8376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87" autoAdjust="0"/>
    <p:restoredTop sz="93794" autoAdjust="0"/>
  </p:normalViewPr>
  <p:slideViewPr>
    <p:cSldViewPr>
      <p:cViewPr varScale="1">
        <p:scale>
          <a:sx n="56" d="100"/>
          <a:sy n="56" d="100"/>
        </p:scale>
        <p:origin x="245"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14T22:58:04.321" idx="1">
    <p:pos x="7477" y="288"/>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3887DF3B-43EF-4888-BB40-1B146FD995EC}" type="datetimeFigureOut">
              <a:rPr lang="ar-EG" smtClean="0"/>
              <a:t>20/04/1446</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BCA5B86E-31B0-4D34-8402-7231BD2E8433}" type="slidenum">
              <a:rPr lang="ar-EG" smtClean="0"/>
              <a:t>‹#›</a:t>
            </a:fld>
            <a:endParaRPr lang="ar-EG"/>
          </a:p>
        </p:txBody>
      </p:sp>
    </p:spTree>
    <p:extLst>
      <p:ext uri="{BB962C8B-B14F-4D97-AF65-F5344CB8AC3E}">
        <p14:creationId xmlns:p14="http://schemas.microsoft.com/office/powerpoint/2010/main" val="1432579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2</a:t>
            </a:fld>
            <a:endParaRPr lang="ar-EG"/>
          </a:p>
        </p:txBody>
      </p:sp>
    </p:spTree>
    <p:extLst>
      <p:ext uri="{BB962C8B-B14F-4D97-AF65-F5344CB8AC3E}">
        <p14:creationId xmlns:p14="http://schemas.microsoft.com/office/powerpoint/2010/main" val="52336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11</a:t>
            </a:fld>
            <a:endParaRPr lang="ar-EG"/>
          </a:p>
        </p:txBody>
      </p:sp>
    </p:spTree>
    <p:extLst>
      <p:ext uri="{BB962C8B-B14F-4D97-AF65-F5344CB8AC3E}">
        <p14:creationId xmlns:p14="http://schemas.microsoft.com/office/powerpoint/2010/main" val="2150317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12</a:t>
            </a:fld>
            <a:endParaRPr lang="ar-EG"/>
          </a:p>
        </p:txBody>
      </p:sp>
    </p:spTree>
    <p:extLst>
      <p:ext uri="{BB962C8B-B14F-4D97-AF65-F5344CB8AC3E}">
        <p14:creationId xmlns:p14="http://schemas.microsoft.com/office/powerpoint/2010/main" val="172362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14</a:t>
            </a:fld>
            <a:endParaRPr lang="ar-EG"/>
          </a:p>
        </p:txBody>
      </p:sp>
    </p:spTree>
    <p:extLst>
      <p:ext uri="{BB962C8B-B14F-4D97-AF65-F5344CB8AC3E}">
        <p14:creationId xmlns:p14="http://schemas.microsoft.com/office/powerpoint/2010/main" val="446336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5B86E-31B0-4D34-8402-7231BD2E8433}" type="slidenum">
              <a:rPr lang="ar-EG" smtClean="0"/>
              <a:t>45</a:t>
            </a:fld>
            <a:endParaRPr lang="ar-EG"/>
          </a:p>
        </p:txBody>
      </p:sp>
    </p:spTree>
    <p:extLst>
      <p:ext uri="{BB962C8B-B14F-4D97-AF65-F5344CB8AC3E}">
        <p14:creationId xmlns:p14="http://schemas.microsoft.com/office/powerpoint/2010/main" val="1569080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9DCD1-E913-EE91-4F20-0DF30FD4A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E8C5A-3E2B-D4FC-640D-C164A50508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DA20C-AED5-DA49-513E-B533C385B079}"/>
              </a:ext>
            </a:extLst>
          </p:cNvPr>
          <p:cNvSpPr>
            <a:spLocks noGrp="1"/>
          </p:cNvSpPr>
          <p:nvPr>
            <p:ph type="body" idx="1"/>
          </p:nvPr>
        </p:nvSpPr>
        <p:spPr/>
        <p:txBody>
          <a:bodyPr/>
          <a:lstStyle/>
          <a:p>
            <a:endParaRPr lang="ar-EG" dirty="0"/>
          </a:p>
        </p:txBody>
      </p:sp>
      <p:sp>
        <p:nvSpPr>
          <p:cNvPr id="4" name="Slide Number Placeholder 3">
            <a:extLst>
              <a:ext uri="{FF2B5EF4-FFF2-40B4-BE49-F238E27FC236}">
                <a16:creationId xmlns:a16="http://schemas.microsoft.com/office/drawing/2014/main" id="{2EBE36D0-38D4-7570-4665-EBD797244088}"/>
              </a:ext>
            </a:extLst>
          </p:cNvPr>
          <p:cNvSpPr>
            <a:spLocks noGrp="1"/>
          </p:cNvSpPr>
          <p:nvPr>
            <p:ph type="sldNum" sz="quarter" idx="5"/>
          </p:nvPr>
        </p:nvSpPr>
        <p:spPr/>
        <p:txBody>
          <a:bodyPr/>
          <a:lstStyle/>
          <a:p>
            <a:fld id="{BCA5B86E-31B0-4D34-8402-7231BD2E8433}" type="slidenum">
              <a:rPr lang="ar-EG" smtClean="0"/>
              <a:t>3</a:t>
            </a:fld>
            <a:endParaRPr lang="ar-EG"/>
          </a:p>
        </p:txBody>
      </p:sp>
    </p:spTree>
    <p:extLst>
      <p:ext uri="{BB962C8B-B14F-4D97-AF65-F5344CB8AC3E}">
        <p14:creationId xmlns:p14="http://schemas.microsoft.com/office/powerpoint/2010/main" val="117995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4</a:t>
            </a:fld>
            <a:endParaRPr lang="ar-EG"/>
          </a:p>
        </p:txBody>
      </p:sp>
    </p:spTree>
    <p:extLst>
      <p:ext uri="{BB962C8B-B14F-4D97-AF65-F5344CB8AC3E}">
        <p14:creationId xmlns:p14="http://schemas.microsoft.com/office/powerpoint/2010/main" val="2476595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5</a:t>
            </a:fld>
            <a:endParaRPr lang="ar-EG"/>
          </a:p>
        </p:txBody>
      </p:sp>
    </p:spTree>
    <p:extLst>
      <p:ext uri="{BB962C8B-B14F-4D97-AF65-F5344CB8AC3E}">
        <p14:creationId xmlns:p14="http://schemas.microsoft.com/office/powerpoint/2010/main" val="1563230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6</a:t>
            </a:fld>
            <a:endParaRPr lang="ar-EG"/>
          </a:p>
        </p:txBody>
      </p:sp>
    </p:spTree>
    <p:extLst>
      <p:ext uri="{BB962C8B-B14F-4D97-AF65-F5344CB8AC3E}">
        <p14:creationId xmlns:p14="http://schemas.microsoft.com/office/powerpoint/2010/main" val="476511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7</a:t>
            </a:fld>
            <a:endParaRPr lang="ar-EG"/>
          </a:p>
        </p:txBody>
      </p:sp>
    </p:spTree>
    <p:extLst>
      <p:ext uri="{BB962C8B-B14F-4D97-AF65-F5344CB8AC3E}">
        <p14:creationId xmlns:p14="http://schemas.microsoft.com/office/powerpoint/2010/main" val="2574141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8</a:t>
            </a:fld>
            <a:endParaRPr lang="ar-EG"/>
          </a:p>
        </p:txBody>
      </p:sp>
    </p:spTree>
    <p:extLst>
      <p:ext uri="{BB962C8B-B14F-4D97-AF65-F5344CB8AC3E}">
        <p14:creationId xmlns:p14="http://schemas.microsoft.com/office/powerpoint/2010/main" val="1449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9</a:t>
            </a:fld>
            <a:endParaRPr lang="ar-EG"/>
          </a:p>
        </p:txBody>
      </p:sp>
    </p:spTree>
    <p:extLst>
      <p:ext uri="{BB962C8B-B14F-4D97-AF65-F5344CB8AC3E}">
        <p14:creationId xmlns:p14="http://schemas.microsoft.com/office/powerpoint/2010/main" val="4050466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BCA5B86E-31B0-4D34-8402-7231BD2E8433}" type="slidenum">
              <a:rPr lang="ar-EG" smtClean="0"/>
              <a:t>10</a:t>
            </a:fld>
            <a:endParaRPr lang="ar-EG"/>
          </a:p>
        </p:txBody>
      </p:sp>
    </p:spTree>
    <p:extLst>
      <p:ext uri="{BB962C8B-B14F-4D97-AF65-F5344CB8AC3E}">
        <p14:creationId xmlns:p14="http://schemas.microsoft.com/office/powerpoint/2010/main" val="1049884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sid321axn/heart-statlog-cleveland-hungary-final"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tm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1.tmp"/><Relationship Id="rId4" Type="http://schemas.openxmlformats.org/officeDocument/2006/relationships/image" Target="../media/image30.tmp"/></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tm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7.tmp"/><Relationship Id="rId5" Type="http://schemas.openxmlformats.org/officeDocument/2006/relationships/image" Target="../media/image46.tmp"/><Relationship Id="rId4" Type="http://schemas.openxmlformats.org/officeDocument/2006/relationships/image" Target="../media/image45.tm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0.tmp"/></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tmp"/></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2.tmp"/></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a:off x="-232049" y="7299704"/>
            <a:ext cx="14418410" cy="5560111"/>
          </a:xfrm>
          <a:custGeom>
            <a:avLst/>
            <a:gdLst/>
            <a:ahLst/>
            <a:cxnLst/>
            <a:rect l="l" t="t" r="r" b="b"/>
            <a:pathLst>
              <a:path w="14418410" h="5560111">
                <a:moveTo>
                  <a:pt x="0" y="0"/>
                </a:moveTo>
                <a:lnTo>
                  <a:pt x="14418410" y="0"/>
                </a:lnTo>
                <a:lnTo>
                  <a:pt x="14418410" y="5560111"/>
                </a:lnTo>
                <a:lnTo>
                  <a:pt x="0" y="5560111"/>
                </a:lnTo>
                <a:lnTo>
                  <a:pt x="0" y="0"/>
                </a:lnTo>
                <a:close/>
              </a:path>
            </a:pathLst>
          </a:custGeom>
          <a:blipFill>
            <a:blip r:embed="rId2">
              <a:alphaModFix amt="39000"/>
            </a:blip>
            <a:stretch>
              <a:fillRect l="-39593"/>
            </a:stretch>
          </a:blipFill>
        </p:spPr>
      </p:sp>
      <p:sp>
        <p:nvSpPr>
          <p:cNvPr id="3" name="Freeform 3"/>
          <p:cNvSpPr/>
          <p:nvPr/>
        </p:nvSpPr>
        <p:spPr>
          <a:xfrm>
            <a:off x="1472553" y="7576961"/>
            <a:ext cx="18119807" cy="5005597"/>
          </a:xfrm>
          <a:custGeom>
            <a:avLst/>
            <a:gdLst/>
            <a:ahLst/>
            <a:cxnLst/>
            <a:rect l="l" t="t" r="r" b="b"/>
            <a:pathLst>
              <a:path w="18119807" h="5005597">
                <a:moveTo>
                  <a:pt x="0" y="0"/>
                </a:moveTo>
                <a:lnTo>
                  <a:pt x="18119807" y="0"/>
                </a:lnTo>
                <a:lnTo>
                  <a:pt x="18119807" y="5005597"/>
                </a:lnTo>
                <a:lnTo>
                  <a:pt x="0" y="5005597"/>
                </a:lnTo>
                <a:lnTo>
                  <a:pt x="0" y="0"/>
                </a:lnTo>
                <a:close/>
              </a:path>
            </a:pathLst>
          </a:custGeom>
          <a:blipFill>
            <a:blip r:embed="rId2"/>
            <a:stretch>
              <a:fillRect/>
            </a:stretch>
          </a:blipFill>
        </p:spPr>
      </p:sp>
      <p:sp>
        <p:nvSpPr>
          <p:cNvPr id="4" name="Freeform 4"/>
          <p:cNvSpPr/>
          <p:nvPr/>
        </p:nvSpPr>
        <p:spPr>
          <a:xfrm>
            <a:off x="13782485" y="3193872"/>
            <a:ext cx="3843560" cy="3790711"/>
          </a:xfrm>
          <a:custGeom>
            <a:avLst/>
            <a:gdLst/>
            <a:ahLst/>
            <a:cxnLst/>
            <a:rect l="l" t="t" r="r" b="b"/>
            <a:pathLst>
              <a:path w="3843560" h="3790711">
                <a:moveTo>
                  <a:pt x="0" y="0"/>
                </a:moveTo>
                <a:lnTo>
                  <a:pt x="3843560" y="0"/>
                </a:lnTo>
                <a:lnTo>
                  <a:pt x="3843560" y="3790711"/>
                </a:lnTo>
                <a:lnTo>
                  <a:pt x="0" y="3790711"/>
                </a:lnTo>
                <a:lnTo>
                  <a:pt x="0" y="0"/>
                </a:lnTo>
                <a:close/>
              </a:path>
            </a:pathLst>
          </a:custGeom>
          <a:blipFill>
            <a:blip r:embed="rId3">
              <a:alphaModFix amt="25000"/>
            </a:blip>
            <a:stretch>
              <a:fillRect/>
            </a:stretch>
          </a:blipFill>
        </p:spPr>
      </p:sp>
      <p:sp>
        <p:nvSpPr>
          <p:cNvPr id="5" name="Freeform 5"/>
          <p:cNvSpPr/>
          <p:nvPr/>
        </p:nvSpPr>
        <p:spPr>
          <a:xfrm>
            <a:off x="-1153843" y="-2029430"/>
            <a:ext cx="6666302" cy="5933009"/>
          </a:xfrm>
          <a:custGeom>
            <a:avLst/>
            <a:gdLst/>
            <a:ahLst/>
            <a:cxnLst/>
            <a:rect l="l" t="t" r="r" b="b"/>
            <a:pathLst>
              <a:path w="6666302" h="5933009">
                <a:moveTo>
                  <a:pt x="0" y="0"/>
                </a:moveTo>
                <a:lnTo>
                  <a:pt x="6666302" y="0"/>
                </a:lnTo>
                <a:lnTo>
                  <a:pt x="6666302" y="5933008"/>
                </a:lnTo>
                <a:lnTo>
                  <a:pt x="0" y="5933008"/>
                </a:lnTo>
                <a:lnTo>
                  <a:pt x="0" y="0"/>
                </a:lnTo>
                <a:close/>
              </a:path>
            </a:pathLst>
          </a:custGeom>
          <a:blipFill>
            <a:blip r:embed="rId4">
              <a:alphaModFix amt="81000"/>
            </a:blip>
            <a:stretch>
              <a:fillRect/>
            </a:stretch>
          </a:blipFill>
        </p:spPr>
      </p:sp>
      <p:sp>
        <p:nvSpPr>
          <p:cNvPr id="6" name="Freeform 6"/>
          <p:cNvSpPr/>
          <p:nvPr/>
        </p:nvSpPr>
        <p:spPr>
          <a:xfrm>
            <a:off x="9943008" y="2139347"/>
            <a:ext cx="1958688" cy="1855857"/>
          </a:xfrm>
          <a:custGeom>
            <a:avLst/>
            <a:gdLst/>
            <a:ahLst/>
            <a:cxnLst/>
            <a:rect l="l" t="t" r="r" b="b"/>
            <a:pathLst>
              <a:path w="1958688" h="1855857">
                <a:moveTo>
                  <a:pt x="0" y="0"/>
                </a:moveTo>
                <a:lnTo>
                  <a:pt x="1958688" y="0"/>
                </a:lnTo>
                <a:lnTo>
                  <a:pt x="1958688" y="1855857"/>
                </a:lnTo>
                <a:lnTo>
                  <a:pt x="0" y="1855857"/>
                </a:lnTo>
                <a:lnTo>
                  <a:pt x="0" y="0"/>
                </a:lnTo>
                <a:close/>
              </a:path>
            </a:pathLst>
          </a:custGeom>
          <a:blipFill>
            <a:blip r:embed="rId5">
              <a:alphaModFix amt="71000"/>
            </a:blip>
            <a:stretch>
              <a:fillRect/>
            </a:stretch>
          </a:blipFill>
        </p:spPr>
      </p:sp>
      <p:grpSp>
        <p:nvGrpSpPr>
          <p:cNvPr id="11" name="Group 11"/>
          <p:cNvGrpSpPr/>
          <p:nvPr/>
        </p:nvGrpSpPr>
        <p:grpSpPr>
          <a:xfrm>
            <a:off x="2684958" y="4495957"/>
            <a:ext cx="14516100" cy="4059322"/>
            <a:chOff x="0" y="76199"/>
            <a:chExt cx="14595553" cy="4805133"/>
          </a:xfrm>
        </p:grpSpPr>
        <p:sp>
          <p:nvSpPr>
            <p:cNvPr id="12" name="TextBox 12"/>
            <p:cNvSpPr txBox="1"/>
            <p:nvPr/>
          </p:nvSpPr>
          <p:spPr>
            <a:xfrm>
              <a:off x="0" y="76199"/>
              <a:ext cx="14595553" cy="1533195"/>
            </a:xfrm>
            <a:prstGeom prst="rect">
              <a:avLst/>
            </a:prstGeom>
          </p:spPr>
          <p:txBody>
            <a:bodyPr wrap="square" lIns="0" tIns="0" rIns="0" bIns="0" rtlCol="0" anchor="t">
              <a:spAutoFit/>
            </a:bodyPr>
            <a:lstStyle/>
            <a:p>
              <a:pPr algn="l">
                <a:lnSpc>
                  <a:spcPts val="10120"/>
                </a:lnSpc>
              </a:pPr>
              <a:r>
                <a:rPr lang="en-US" sz="7200" dirty="0">
                  <a:solidFill>
                    <a:srgbClr val="FFFFFF"/>
                  </a:solidFill>
                  <a:latin typeface="Engravers MT" panose="02090707080505020304" pitchFamily="18" charset="0"/>
                </a:rPr>
                <a:t>Heart Diseases</a:t>
              </a:r>
            </a:p>
          </p:txBody>
        </p:sp>
        <p:sp>
          <p:nvSpPr>
            <p:cNvPr id="13" name="TextBox 13"/>
            <p:cNvSpPr txBox="1"/>
            <p:nvPr/>
          </p:nvSpPr>
          <p:spPr>
            <a:xfrm>
              <a:off x="0" y="4302284"/>
              <a:ext cx="13284965" cy="579048"/>
            </a:xfrm>
            <a:prstGeom prst="rect">
              <a:avLst/>
            </a:prstGeom>
          </p:spPr>
          <p:txBody>
            <a:bodyPr lIns="0" tIns="0" rIns="0" bIns="0" rtlCol="0" anchor="t">
              <a:spAutoFit/>
            </a:bodyPr>
            <a:lstStyle/>
            <a:p>
              <a:pPr marL="0" lvl="0" indent="0" algn="l">
                <a:lnSpc>
                  <a:spcPts val="3640"/>
                </a:lnSpc>
                <a:spcBef>
                  <a:spcPct val="0"/>
                </a:spcBef>
              </a:pPr>
              <a:endParaRPr lang="en-US" sz="2600" dirty="0">
                <a:solidFill>
                  <a:srgbClr val="FFFFFF"/>
                </a:solidFill>
                <a:latin typeface="Telegraf"/>
              </a:endParaRPr>
            </a:p>
          </p:txBody>
        </p:sp>
      </p:grpSp>
    </p:spTree>
    <p:extLst>
      <p:ext uri="{BB962C8B-B14F-4D97-AF65-F5344CB8AC3E}">
        <p14:creationId xmlns:p14="http://schemas.microsoft.com/office/powerpoint/2010/main" val="21970004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11201400" y="-2375771"/>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p:cNvSpPr txBox="1"/>
          <p:nvPr/>
        </p:nvSpPr>
        <p:spPr>
          <a:xfrm>
            <a:off x="1047425" y="1527249"/>
            <a:ext cx="13430575" cy="1027782"/>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Non-modifiable Risk Factors in Detail</a:t>
            </a:r>
          </a:p>
        </p:txBody>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1060395" y="2844190"/>
            <a:ext cx="13807670" cy="5045484"/>
          </a:xfrm>
          <a:prstGeom prst="rect">
            <a:avLst/>
          </a:prstGeom>
          <a:noFill/>
        </p:spPr>
        <p:txBody>
          <a:bodyPr wrap="square">
            <a:spAutoFit/>
          </a:bodyPr>
          <a:lstStyle/>
          <a:p>
            <a:pPr>
              <a:lnSpc>
                <a:spcPct val="150000"/>
              </a:lnSpc>
            </a:pPr>
            <a:r>
              <a:rPr lang="en-US" sz="4400" dirty="0">
                <a:solidFill>
                  <a:schemeClr val="bg1"/>
                </a:solidFill>
                <a:latin typeface="Play" panose="020B0604020202020204" charset="0"/>
              </a:rPr>
              <a:t>1.  Age: increased risk with advancing age</a:t>
            </a:r>
          </a:p>
          <a:p>
            <a:pPr>
              <a:lnSpc>
                <a:spcPct val="150000"/>
              </a:lnSpc>
            </a:pPr>
            <a:r>
              <a:rPr lang="en-US" sz="4400" dirty="0">
                <a:solidFill>
                  <a:schemeClr val="bg1"/>
                </a:solidFill>
                <a:latin typeface="Play" panose="020B0604020202020204" charset="0"/>
              </a:rPr>
              <a:t>  2.  Gender: differences in risk between men</a:t>
            </a:r>
          </a:p>
          <a:p>
            <a:pPr>
              <a:lnSpc>
                <a:spcPct val="150000"/>
              </a:lnSpc>
            </a:pPr>
            <a:r>
              <a:rPr lang="en-US" sz="4400" dirty="0">
                <a:solidFill>
                  <a:schemeClr val="bg1"/>
                </a:solidFill>
                <a:latin typeface="Play" panose="020B0604020202020204" charset="0"/>
              </a:rPr>
              <a:t> and women</a:t>
            </a:r>
          </a:p>
          <a:p>
            <a:pPr>
              <a:lnSpc>
                <a:spcPct val="150000"/>
              </a:lnSpc>
            </a:pPr>
            <a:r>
              <a:rPr lang="en-US" sz="4400" dirty="0">
                <a:solidFill>
                  <a:schemeClr val="bg1"/>
                </a:solidFill>
                <a:latin typeface="Play" panose="020B0604020202020204" charset="0"/>
              </a:rPr>
              <a:t>  3.  Family history: genetic predisposition</a:t>
            </a:r>
          </a:p>
          <a:p>
            <a:pPr>
              <a:lnSpc>
                <a:spcPct val="150000"/>
              </a:lnSpc>
            </a:pPr>
            <a:r>
              <a:rPr lang="en-US" sz="4400" dirty="0">
                <a:solidFill>
                  <a:schemeClr val="bg1"/>
                </a:solidFill>
                <a:latin typeface="Play" panose="020B0604020202020204" charset="0"/>
              </a:rPr>
              <a:t>  4.  Ethnicity: higher risks in certain ethnic groups</a:t>
            </a:r>
          </a:p>
        </p:txBody>
      </p:sp>
      <p:pic>
        <p:nvPicPr>
          <p:cNvPr id="10" name="Picture 9">
            <a:extLst>
              <a:ext uri="{FF2B5EF4-FFF2-40B4-BE49-F238E27FC236}">
                <a16:creationId xmlns:a16="http://schemas.microsoft.com/office/drawing/2014/main" id="{D6CCA86D-F150-4ACE-B6A6-7404BA39F0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01600" y="2706666"/>
            <a:ext cx="5287253" cy="3524835"/>
          </a:xfrm>
          <a:prstGeom prst="rect">
            <a:avLst/>
          </a:prstGeom>
        </p:spPr>
      </p:pic>
    </p:spTree>
    <p:extLst>
      <p:ext uri="{BB962C8B-B14F-4D97-AF65-F5344CB8AC3E}">
        <p14:creationId xmlns:p14="http://schemas.microsoft.com/office/powerpoint/2010/main" val="19773638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p:cNvSpPr txBox="1"/>
          <p:nvPr/>
        </p:nvSpPr>
        <p:spPr>
          <a:xfrm>
            <a:off x="1132098" y="1448746"/>
            <a:ext cx="10302516" cy="1128514"/>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Prevention and Management</a:t>
            </a:r>
          </a:p>
        </p:txBody>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1295400" y="2656233"/>
            <a:ext cx="14859000" cy="6061146"/>
          </a:xfrm>
          <a:prstGeom prst="rect">
            <a:avLst/>
          </a:prstGeom>
          <a:noFill/>
        </p:spPr>
        <p:txBody>
          <a:bodyPr wrap="square">
            <a:spAutoFit/>
          </a:bodyPr>
          <a:lstStyle/>
          <a:p>
            <a:pPr marL="742950" indent="-742950">
              <a:lnSpc>
                <a:spcPct val="150000"/>
              </a:lnSpc>
              <a:buAutoNum type="arabicPeriod"/>
            </a:pPr>
            <a:r>
              <a:rPr lang="en-US" sz="4400" dirty="0">
                <a:solidFill>
                  <a:schemeClr val="bg1"/>
                </a:solidFill>
                <a:latin typeface="Play" panose="020B0604020202020204" charset="0"/>
              </a:rPr>
              <a:t>Healthy lifestyle: diet, exercise, no smoking</a:t>
            </a:r>
          </a:p>
          <a:p>
            <a:pPr marL="742950" indent="-742950">
              <a:lnSpc>
                <a:spcPct val="150000"/>
              </a:lnSpc>
              <a:buAutoNum type="arabicPeriod"/>
            </a:pPr>
            <a:r>
              <a:rPr lang="en-US" sz="4400" dirty="0">
                <a:solidFill>
                  <a:schemeClr val="bg1"/>
                </a:solidFill>
                <a:latin typeface="Play" panose="020B0604020202020204" charset="0"/>
              </a:rPr>
              <a:t>Regular check-ups: blood pressure,                              cholesterol levels</a:t>
            </a:r>
          </a:p>
          <a:p>
            <a:pPr marL="742950" indent="-742950">
              <a:lnSpc>
                <a:spcPct val="150000"/>
              </a:lnSpc>
              <a:buAutoNum type="arabicPeriod"/>
            </a:pPr>
            <a:r>
              <a:rPr lang="en-US" sz="4400" dirty="0">
                <a:solidFill>
                  <a:schemeClr val="bg1"/>
                </a:solidFill>
                <a:latin typeface="Play" panose="020B0604020202020204" charset="0"/>
              </a:rPr>
              <a:t>Medications: as prescribed by doctors</a:t>
            </a:r>
          </a:p>
          <a:p>
            <a:pPr marL="742950" indent="-742950">
              <a:lnSpc>
                <a:spcPct val="150000"/>
              </a:lnSpc>
              <a:buAutoNum type="arabicPeriod"/>
            </a:pPr>
            <a:r>
              <a:rPr lang="en-US" sz="4400" dirty="0">
                <a:solidFill>
                  <a:schemeClr val="bg1"/>
                </a:solidFill>
                <a:latin typeface="Play" panose="020B0604020202020204" charset="0"/>
              </a:rPr>
              <a:t>Awareness: recognizing symptoms and </a:t>
            </a:r>
          </a:p>
          <a:p>
            <a:pPr marL="742950" indent="-742950">
              <a:lnSpc>
                <a:spcPct val="150000"/>
              </a:lnSpc>
              <a:buAutoNum type="arabicPeriod"/>
            </a:pPr>
            <a:r>
              <a:rPr lang="en-US" sz="4400" dirty="0">
                <a:solidFill>
                  <a:schemeClr val="bg1"/>
                </a:solidFill>
                <a:latin typeface="Play" panose="020B0604020202020204" charset="0"/>
              </a:rPr>
              <a:t>seeking early intervention</a:t>
            </a:r>
          </a:p>
        </p:txBody>
      </p:sp>
      <p:pic>
        <p:nvPicPr>
          <p:cNvPr id="5" name="Picture 4">
            <a:extLst>
              <a:ext uri="{FF2B5EF4-FFF2-40B4-BE49-F238E27FC236}">
                <a16:creationId xmlns:a16="http://schemas.microsoft.com/office/drawing/2014/main" id="{E6D348FF-CC93-4BF2-8BE7-70B60B50AA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5189" y="3620892"/>
            <a:ext cx="6159500" cy="3922909"/>
          </a:xfrm>
          <a:prstGeom prst="rect">
            <a:avLst/>
          </a:prstGeom>
        </p:spPr>
      </p:pic>
    </p:spTree>
    <p:extLst>
      <p:ext uri="{BB962C8B-B14F-4D97-AF65-F5344CB8AC3E}">
        <p14:creationId xmlns:p14="http://schemas.microsoft.com/office/powerpoint/2010/main" val="174499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A9A748F6-4DAC-44CB-8876-ADE8ECB8B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200" y="203713"/>
            <a:ext cx="7927211" cy="9672860"/>
          </a:xfrm>
          <a:prstGeom prst="rect">
            <a:avLst/>
          </a:prstGeom>
        </p:spPr>
      </p:pic>
    </p:spTree>
    <p:extLst>
      <p:ext uri="{BB962C8B-B14F-4D97-AF65-F5344CB8AC3E}">
        <p14:creationId xmlns:p14="http://schemas.microsoft.com/office/powerpoint/2010/main" val="36692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a:off x="-232049" y="7299704"/>
            <a:ext cx="14418410" cy="5560111"/>
          </a:xfrm>
          <a:custGeom>
            <a:avLst/>
            <a:gdLst/>
            <a:ahLst/>
            <a:cxnLst/>
            <a:rect l="l" t="t" r="r" b="b"/>
            <a:pathLst>
              <a:path w="14418410" h="5560111">
                <a:moveTo>
                  <a:pt x="0" y="0"/>
                </a:moveTo>
                <a:lnTo>
                  <a:pt x="14418410" y="0"/>
                </a:lnTo>
                <a:lnTo>
                  <a:pt x="14418410" y="5560111"/>
                </a:lnTo>
                <a:lnTo>
                  <a:pt x="0" y="5560111"/>
                </a:lnTo>
                <a:lnTo>
                  <a:pt x="0" y="0"/>
                </a:lnTo>
                <a:close/>
              </a:path>
            </a:pathLst>
          </a:custGeom>
          <a:blipFill>
            <a:blip r:embed="rId2">
              <a:alphaModFix amt="39000"/>
            </a:blip>
            <a:stretch>
              <a:fillRect l="-39593"/>
            </a:stretch>
          </a:blipFill>
        </p:spPr>
      </p:sp>
      <p:sp>
        <p:nvSpPr>
          <p:cNvPr id="3" name="Freeform 3"/>
          <p:cNvSpPr/>
          <p:nvPr/>
        </p:nvSpPr>
        <p:spPr>
          <a:xfrm>
            <a:off x="1472553" y="7576961"/>
            <a:ext cx="18119807" cy="5005597"/>
          </a:xfrm>
          <a:custGeom>
            <a:avLst/>
            <a:gdLst/>
            <a:ahLst/>
            <a:cxnLst/>
            <a:rect l="l" t="t" r="r" b="b"/>
            <a:pathLst>
              <a:path w="18119807" h="5005597">
                <a:moveTo>
                  <a:pt x="0" y="0"/>
                </a:moveTo>
                <a:lnTo>
                  <a:pt x="18119807" y="0"/>
                </a:lnTo>
                <a:lnTo>
                  <a:pt x="18119807" y="5005597"/>
                </a:lnTo>
                <a:lnTo>
                  <a:pt x="0" y="5005597"/>
                </a:lnTo>
                <a:lnTo>
                  <a:pt x="0" y="0"/>
                </a:lnTo>
                <a:close/>
              </a:path>
            </a:pathLst>
          </a:custGeom>
          <a:blipFill>
            <a:blip r:embed="rId2"/>
            <a:stretch>
              <a:fillRect/>
            </a:stretch>
          </a:blipFill>
        </p:spPr>
      </p:sp>
      <p:sp>
        <p:nvSpPr>
          <p:cNvPr id="4" name="Freeform 4"/>
          <p:cNvSpPr/>
          <p:nvPr/>
        </p:nvSpPr>
        <p:spPr>
          <a:xfrm>
            <a:off x="13782485" y="3193872"/>
            <a:ext cx="3843560" cy="3790711"/>
          </a:xfrm>
          <a:custGeom>
            <a:avLst/>
            <a:gdLst/>
            <a:ahLst/>
            <a:cxnLst/>
            <a:rect l="l" t="t" r="r" b="b"/>
            <a:pathLst>
              <a:path w="3843560" h="3790711">
                <a:moveTo>
                  <a:pt x="0" y="0"/>
                </a:moveTo>
                <a:lnTo>
                  <a:pt x="3843560" y="0"/>
                </a:lnTo>
                <a:lnTo>
                  <a:pt x="3843560" y="3790711"/>
                </a:lnTo>
                <a:lnTo>
                  <a:pt x="0" y="3790711"/>
                </a:lnTo>
                <a:lnTo>
                  <a:pt x="0" y="0"/>
                </a:lnTo>
                <a:close/>
              </a:path>
            </a:pathLst>
          </a:custGeom>
          <a:blipFill>
            <a:blip r:embed="rId3">
              <a:alphaModFix amt="25000"/>
            </a:blip>
            <a:stretch>
              <a:fillRect/>
            </a:stretch>
          </a:blipFill>
        </p:spPr>
      </p:sp>
      <p:sp>
        <p:nvSpPr>
          <p:cNvPr id="5" name="Freeform 5"/>
          <p:cNvSpPr/>
          <p:nvPr/>
        </p:nvSpPr>
        <p:spPr>
          <a:xfrm>
            <a:off x="-1153843" y="-2029430"/>
            <a:ext cx="6666302" cy="5933009"/>
          </a:xfrm>
          <a:custGeom>
            <a:avLst/>
            <a:gdLst/>
            <a:ahLst/>
            <a:cxnLst/>
            <a:rect l="l" t="t" r="r" b="b"/>
            <a:pathLst>
              <a:path w="6666302" h="5933009">
                <a:moveTo>
                  <a:pt x="0" y="0"/>
                </a:moveTo>
                <a:lnTo>
                  <a:pt x="6666302" y="0"/>
                </a:lnTo>
                <a:lnTo>
                  <a:pt x="6666302" y="5933008"/>
                </a:lnTo>
                <a:lnTo>
                  <a:pt x="0" y="5933008"/>
                </a:lnTo>
                <a:lnTo>
                  <a:pt x="0" y="0"/>
                </a:lnTo>
                <a:close/>
              </a:path>
            </a:pathLst>
          </a:custGeom>
          <a:blipFill>
            <a:blip r:embed="rId4">
              <a:alphaModFix amt="81000"/>
            </a:blip>
            <a:stretch>
              <a:fillRect/>
            </a:stretch>
          </a:blipFill>
        </p:spPr>
      </p:sp>
      <p:sp>
        <p:nvSpPr>
          <p:cNvPr id="6" name="Freeform 6"/>
          <p:cNvSpPr/>
          <p:nvPr/>
        </p:nvSpPr>
        <p:spPr>
          <a:xfrm>
            <a:off x="9943008" y="2139347"/>
            <a:ext cx="1958688" cy="1855857"/>
          </a:xfrm>
          <a:custGeom>
            <a:avLst/>
            <a:gdLst/>
            <a:ahLst/>
            <a:cxnLst/>
            <a:rect l="l" t="t" r="r" b="b"/>
            <a:pathLst>
              <a:path w="1958688" h="1855857">
                <a:moveTo>
                  <a:pt x="0" y="0"/>
                </a:moveTo>
                <a:lnTo>
                  <a:pt x="1958688" y="0"/>
                </a:lnTo>
                <a:lnTo>
                  <a:pt x="1958688" y="1855857"/>
                </a:lnTo>
                <a:lnTo>
                  <a:pt x="0" y="1855857"/>
                </a:lnTo>
                <a:lnTo>
                  <a:pt x="0" y="0"/>
                </a:lnTo>
                <a:close/>
              </a:path>
            </a:pathLst>
          </a:custGeom>
          <a:blipFill>
            <a:blip r:embed="rId5">
              <a:alphaModFix amt="71000"/>
            </a:blip>
            <a:stretch>
              <a:fillRect/>
            </a:stretch>
          </a:blipFill>
        </p:spPr>
      </p:sp>
      <p:grpSp>
        <p:nvGrpSpPr>
          <p:cNvPr id="11" name="Group 11"/>
          <p:cNvGrpSpPr/>
          <p:nvPr/>
        </p:nvGrpSpPr>
        <p:grpSpPr>
          <a:xfrm>
            <a:off x="640184" y="1947019"/>
            <a:ext cx="15530826" cy="6450035"/>
            <a:chOff x="0" y="162732"/>
            <a:chExt cx="15615833" cy="7635088"/>
          </a:xfrm>
        </p:grpSpPr>
        <p:sp>
          <p:nvSpPr>
            <p:cNvPr id="12" name="TextBox 12"/>
            <p:cNvSpPr txBox="1"/>
            <p:nvPr/>
          </p:nvSpPr>
          <p:spPr>
            <a:xfrm>
              <a:off x="1118505" y="162732"/>
              <a:ext cx="14497328" cy="7635088"/>
            </a:xfrm>
            <a:prstGeom prst="rect">
              <a:avLst/>
            </a:prstGeom>
          </p:spPr>
          <p:txBody>
            <a:bodyPr lIns="0" tIns="0" rIns="0" bIns="0" rtlCol="0" anchor="t">
              <a:spAutoFit/>
            </a:bodyPr>
            <a:lstStyle/>
            <a:p>
              <a:pPr algn="ctr">
                <a:lnSpc>
                  <a:spcPts val="10120"/>
                </a:lnSpc>
              </a:pPr>
              <a:r>
                <a:rPr lang="en-US" sz="9000" b="1" dirty="0">
                  <a:solidFill>
                    <a:srgbClr val="FFFFFF"/>
                  </a:solidFill>
                  <a:latin typeface="Play"/>
                </a:rPr>
                <a:t>Heart Diseases Prediction </a:t>
              </a:r>
            </a:p>
            <a:p>
              <a:pPr algn="ctr">
                <a:lnSpc>
                  <a:spcPts val="10120"/>
                </a:lnSpc>
              </a:pPr>
              <a:r>
                <a:rPr lang="en-US" sz="9000" b="1" dirty="0">
                  <a:solidFill>
                    <a:srgbClr val="FFFFFF"/>
                  </a:solidFill>
                  <a:latin typeface="Play"/>
                </a:rPr>
                <a:t>Using Machine Learning</a:t>
              </a:r>
            </a:p>
            <a:p>
              <a:pPr algn="ctr">
                <a:lnSpc>
                  <a:spcPts val="10120"/>
                </a:lnSpc>
              </a:pPr>
              <a:r>
                <a:rPr lang="en-US" sz="4800" dirty="0">
                  <a:solidFill>
                    <a:schemeClr val="accent5">
                      <a:lumMod val="75000"/>
                    </a:schemeClr>
                  </a:solidFill>
                </a:rPr>
                <a:t>  </a:t>
              </a:r>
              <a:r>
                <a:rPr lang="en-US" sz="5000" dirty="0">
                  <a:solidFill>
                    <a:schemeClr val="accent5">
                      <a:lumMod val="60000"/>
                      <a:lumOff val="40000"/>
                    </a:schemeClr>
                  </a:solidFill>
                </a:rPr>
                <a:t>Presented by : </a:t>
              </a:r>
              <a:r>
                <a:rPr lang="en-US" sz="5000" dirty="0">
                  <a:solidFill>
                    <a:schemeClr val="accent5">
                      <a:lumMod val="60000"/>
                      <a:lumOff val="40000"/>
                    </a:schemeClr>
                  </a:solidFill>
                  <a:latin typeface="Play"/>
                </a:rPr>
                <a:t> </a:t>
              </a:r>
            </a:p>
            <a:p>
              <a:pPr marL="342900" lvl="0" indent="-342900" algn="ctr" rtl="0">
                <a:spcBef>
                  <a:spcPts val="960"/>
                </a:spcBef>
                <a:spcAft>
                  <a:spcPts val="0"/>
                </a:spcAft>
                <a:buSzPts val="1600"/>
                <a:buFont typeface="Wingdings" panose="05000000000000000000" pitchFamily="2" charset="2"/>
                <a:buChar char=""/>
                <a:tabLst>
                  <a:tab pos="583565" algn="l"/>
                </a:tabLst>
              </a:pPr>
              <a:r>
                <a:rPr lang="en-US" sz="4000" spc="0" dirty="0">
                  <a:solidFill>
                    <a:schemeClr val="bg1"/>
                  </a:solidFill>
                  <a:effectLst/>
                  <a:latin typeface="Play" panose="020B0604020202020204" charset="0"/>
                  <a:ea typeface="Wingdings" panose="05000000000000000000" pitchFamily="2" charset="2"/>
                  <a:cs typeface="Wingdings" panose="05000000000000000000" pitchFamily="2" charset="2"/>
                </a:rPr>
                <a:t>Salma</a:t>
              </a:r>
              <a:r>
                <a:rPr lang="en-US" sz="4000" spc="-10" dirty="0">
                  <a:solidFill>
                    <a:schemeClr val="bg1"/>
                  </a:solidFill>
                  <a:effectLst/>
                  <a:latin typeface="Play" panose="020B0604020202020204" charset="0"/>
                  <a:ea typeface="Wingdings" panose="05000000000000000000" pitchFamily="2" charset="2"/>
                  <a:cs typeface="Wingdings" panose="05000000000000000000" pitchFamily="2" charset="2"/>
                </a:rPr>
                <a:t> </a:t>
              </a:r>
              <a:r>
                <a:rPr lang="en-US" sz="4000" spc="0" dirty="0">
                  <a:solidFill>
                    <a:schemeClr val="bg1"/>
                  </a:solidFill>
                  <a:effectLst/>
                  <a:latin typeface="Play" panose="020B0604020202020204" charset="0"/>
                  <a:ea typeface="Wingdings" panose="05000000000000000000" pitchFamily="2" charset="2"/>
                  <a:cs typeface="Wingdings" panose="05000000000000000000" pitchFamily="2" charset="2"/>
                </a:rPr>
                <a:t>Mohamed</a:t>
              </a:r>
              <a:r>
                <a:rPr lang="en-US" sz="4000" spc="-10" dirty="0">
                  <a:solidFill>
                    <a:schemeClr val="bg1"/>
                  </a:solidFill>
                  <a:effectLst/>
                  <a:latin typeface="Play" panose="020B0604020202020204" charset="0"/>
                  <a:ea typeface="Wingdings" panose="05000000000000000000" pitchFamily="2" charset="2"/>
                  <a:cs typeface="Wingdings" panose="05000000000000000000" pitchFamily="2" charset="2"/>
                </a:rPr>
                <a:t> </a:t>
              </a:r>
              <a:r>
                <a:rPr lang="en-US" sz="4000" spc="-10" dirty="0" err="1">
                  <a:solidFill>
                    <a:schemeClr val="bg1"/>
                  </a:solidFill>
                  <a:effectLst/>
                  <a:latin typeface="Play" panose="020B0604020202020204" charset="0"/>
                  <a:ea typeface="Wingdings" panose="05000000000000000000" pitchFamily="2" charset="2"/>
                  <a:cs typeface="Wingdings" panose="05000000000000000000" pitchFamily="2" charset="2"/>
                </a:rPr>
                <a:t>Kishk</a:t>
              </a:r>
              <a:endParaRPr lang="en-US" sz="4000" spc="-10" dirty="0">
                <a:solidFill>
                  <a:schemeClr val="bg1"/>
                </a:solidFill>
                <a:effectLst/>
                <a:latin typeface="Play" panose="020B0604020202020204" charset="0"/>
                <a:ea typeface="Wingdings" panose="05000000000000000000" pitchFamily="2" charset="2"/>
                <a:cs typeface="Wingdings" panose="05000000000000000000" pitchFamily="2" charset="2"/>
              </a:endParaRPr>
            </a:p>
            <a:p>
              <a:pPr marL="342900" lvl="0" indent="-342900" algn="ctr" rtl="0">
                <a:spcBef>
                  <a:spcPts val="960"/>
                </a:spcBef>
                <a:spcAft>
                  <a:spcPts val="0"/>
                </a:spcAft>
                <a:buSzPts val="1600"/>
                <a:buFont typeface="Wingdings" panose="05000000000000000000" pitchFamily="2" charset="2"/>
                <a:buChar char=""/>
                <a:tabLst>
                  <a:tab pos="583565" algn="l"/>
                </a:tabLst>
              </a:pPr>
              <a:r>
                <a:rPr lang="en-US" sz="4000" spc="-10" dirty="0">
                  <a:solidFill>
                    <a:schemeClr val="bg1"/>
                  </a:solidFill>
                  <a:latin typeface="Play" panose="020B0604020202020204" charset="0"/>
                  <a:ea typeface="Wingdings" panose="05000000000000000000" pitchFamily="2" charset="2"/>
                  <a:cs typeface="Wingdings" panose="05000000000000000000" pitchFamily="2" charset="2"/>
                </a:rPr>
                <a:t>Dina Abdallah </a:t>
              </a:r>
              <a:r>
                <a:rPr lang="en-US" sz="4000" spc="-10" dirty="0" err="1">
                  <a:solidFill>
                    <a:schemeClr val="bg1"/>
                  </a:solidFill>
                  <a:latin typeface="Play" panose="020B0604020202020204" charset="0"/>
                  <a:ea typeface="Wingdings" panose="05000000000000000000" pitchFamily="2" charset="2"/>
                  <a:cs typeface="Wingdings" panose="05000000000000000000" pitchFamily="2" charset="2"/>
                </a:rPr>
                <a:t>Shalaby</a:t>
              </a:r>
              <a:endParaRPr lang="en-US" sz="4000" spc="0" dirty="0">
                <a:solidFill>
                  <a:schemeClr val="bg1"/>
                </a:solidFill>
                <a:effectLst/>
                <a:latin typeface="Play" panose="020B0604020202020204" charset="0"/>
                <a:ea typeface="Wingdings" panose="05000000000000000000" pitchFamily="2" charset="2"/>
                <a:cs typeface="Wingdings" panose="05000000000000000000" pitchFamily="2" charset="2"/>
              </a:endParaRPr>
            </a:p>
            <a:p>
              <a:pPr algn="l">
                <a:lnSpc>
                  <a:spcPts val="10120"/>
                </a:lnSpc>
              </a:pPr>
              <a:endParaRPr lang="en-US" sz="3600" dirty="0">
                <a:solidFill>
                  <a:srgbClr val="FFFFFF"/>
                </a:solidFill>
                <a:latin typeface="Play"/>
              </a:endParaRPr>
            </a:p>
          </p:txBody>
        </p:sp>
        <p:sp>
          <p:nvSpPr>
            <p:cNvPr id="13" name="TextBox 13"/>
            <p:cNvSpPr txBox="1"/>
            <p:nvPr/>
          </p:nvSpPr>
          <p:spPr>
            <a:xfrm>
              <a:off x="0" y="4302284"/>
              <a:ext cx="13284965" cy="579048"/>
            </a:xfrm>
            <a:prstGeom prst="rect">
              <a:avLst/>
            </a:prstGeom>
          </p:spPr>
          <p:txBody>
            <a:bodyPr lIns="0" tIns="0" rIns="0" bIns="0" rtlCol="0" anchor="t">
              <a:spAutoFit/>
            </a:bodyPr>
            <a:lstStyle/>
            <a:p>
              <a:pPr marL="0" lvl="0" indent="0" algn="l">
                <a:lnSpc>
                  <a:spcPts val="3640"/>
                </a:lnSpc>
                <a:spcBef>
                  <a:spcPct val="0"/>
                </a:spcBef>
              </a:pPr>
              <a:endParaRPr lang="en-US" sz="2600" dirty="0">
                <a:solidFill>
                  <a:srgbClr val="FFFFFF"/>
                </a:solidFill>
                <a:latin typeface="Telegraf"/>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828800" y="1257300"/>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3" name="TextBox 3"/>
          <p:cNvSpPr txBox="1"/>
          <p:nvPr/>
        </p:nvSpPr>
        <p:spPr>
          <a:xfrm>
            <a:off x="1012691" y="1462292"/>
            <a:ext cx="6732128" cy="1027782"/>
          </a:xfrm>
          <a:prstGeom prst="rect">
            <a:avLst/>
          </a:prstGeom>
        </p:spPr>
        <p:txBody>
          <a:bodyPr lIns="0" tIns="0" rIns="0" bIns="0" rtlCol="0" anchor="t">
            <a:spAutoFit/>
          </a:bodyPr>
          <a:lstStyle/>
          <a:p>
            <a:pPr algn="l">
              <a:lnSpc>
                <a:spcPts val="8800"/>
              </a:lnSpc>
            </a:pPr>
            <a:r>
              <a:rPr lang="en-US" sz="6200" b="1" dirty="0">
                <a:solidFill>
                  <a:srgbClr val="FFFFFF"/>
                </a:solidFill>
                <a:latin typeface="Play" panose="020B0604020202020204" charset="0"/>
              </a:rPr>
              <a:t>Outlines</a:t>
            </a:r>
            <a:r>
              <a:rPr lang="ar-EG" sz="6200" dirty="0">
                <a:solidFill>
                  <a:srgbClr val="FFFFFF"/>
                </a:solidFill>
                <a:latin typeface="Play"/>
              </a:rPr>
              <a:t>:</a:t>
            </a:r>
            <a:endParaRPr lang="en-US" sz="6200" dirty="0">
              <a:solidFill>
                <a:srgbClr val="FFFFFF"/>
              </a:solidFill>
              <a:latin typeface="Play"/>
            </a:endParaRPr>
          </a:p>
        </p:txBody>
      </p:sp>
      <p:sp>
        <p:nvSpPr>
          <p:cNvPr id="8" name="Freeform 8"/>
          <p:cNvSpPr/>
          <p:nvPr/>
        </p:nvSpPr>
        <p:spPr>
          <a:xfrm>
            <a:off x="1657366" y="7816436"/>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4"/>
            <a:stretch>
              <a:fillRect/>
            </a:stretch>
          </a:blipFill>
        </p:spPr>
      </p:sp>
      <p:grpSp>
        <p:nvGrpSpPr>
          <p:cNvPr id="4" name="Group 4"/>
          <p:cNvGrpSpPr/>
          <p:nvPr/>
        </p:nvGrpSpPr>
        <p:grpSpPr>
          <a:xfrm>
            <a:off x="1028904" y="2948192"/>
            <a:ext cx="14905868" cy="7767577"/>
            <a:chOff x="-6719436" y="-201129"/>
            <a:chExt cx="16025339" cy="4210832"/>
          </a:xfrm>
        </p:grpSpPr>
        <p:sp>
          <p:nvSpPr>
            <p:cNvPr id="6" name="TextBox 6"/>
            <p:cNvSpPr txBox="1"/>
            <p:nvPr/>
          </p:nvSpPr>
          <p:spPr>
            <a:xfrm>
              <a:off x="0" y="0"/>
              <a:ext cx="9305903" cy="341334"/>
            </a:xfrm>
            <a:prstGeom prst="rect">
              <a:avLst/>
            </a:prstGeom>
          </p:spPr>
          <p:txBody>
            <a:bodyPr lIns="0" tIns="0" rIns="0" bIns="0" rtlCol="0" anchor="t">
              <a:spAutoFit/>
            </a:bodyPr>
            <a:lstStyle/>
            <a:p>
              <a:pPr algn="l">
                <a:lnSpc>
                  <a:spcPts val="2879"/>
                </a:lnSpc>
              </a:pPr>
              <a:endParaRPr lang="en-US" sz="2400" dirty="0">
                <a:solidFill>
                  <a:srgbClr val="FFFFFF"/>
                </a:solidFill>
                <a:latin typeface="Play Bold"/>
              </a:endParaRPr>
            </a:p>
          </p:txBody>
        </p:sp>
        <p:sp>
          <p:nvSpPr>
            <p:cNvPr id="5" name="TextBox 5"/>
            <p:cNvSpPr txBox="1"/>
            <p:nvPr/>
          </p:nvSpPr>
          <p:spPr>
            <a:xfrm>
              <a:off x="-6719436" y="-201129"/>
              <a:ext cx="7047127" cy="4210832"/>
            </a:xfrm>
            <a:prstGeom prst="rect">
              <a:avLst/>
            </a:prstGeom>
          </p:spPr>
          <p:txBody>
            <a:bodyPr wrap="square" lIns="0" tIns="0" rIns="0" bIns="0" rtlCol="0" anchor="t">
              <a:spAutoFit/>
            </a:bodyPr>
            <a:lstStyle/>
            <a:p>
              <a:pPr marL="830581" lvl="1" indent="-571500">
                <a:buFont typeface="Wingdings" panose="05000000000000000000" pitchFamily="2" charset="2"/>
                <a:buChar char="Ø"/>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Data Collection</a:t>
              </a:r>
            </a:p>
            <a:p>
              <a:pPr marL="518162" lvl="1" indent="-259081" algn="l">
                <a:buFont typeface="Arial"/>
                <a:buChar char="•"/>
              </a:pPr>
              <a:endParaRPr lang="en-US" sz="4400" dirty="0">
                <a:solidFill>
                  <a:schemeClr val="bg1"/>
                </a:solidFill>
                <a:latin typeface="Play" panose="020B0604020202020204" charset="0"/>
              </a:endParaRPr>
            </a:p>
            <a:p>
              <a:pPr marL="830581" lvl="1" indent="-571500">
                <a:buFont typeface="Wingdings" panose="05000000000000000000" pitchFamily="2" charset="2"/>
                <a:buChar char="Ø"/>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Data Analysis</a:t>
              </a:r>
            </a:p>
            <a:p>
              <a:pPr marL="830581" lvl="1" indent="-571500">
                <a:buFont typeface="Wingdings" panose="05000000000000000000" pitchFamily="2" charset="2"/>
                <a:buChar char="Ø"/>
              </a:pPr>
              <a:endParaRPr lang="en-US" sz="4400" dirty="0">
                <a:solidFill>
                  <a:schemeClr val="bg1"/>
                </a:solidFill>
                <a:latin typeface="Play" panose="020B0604020202020204" charset="0"/>
              </a:endParaRPr>
            </a:p>
            <a:p>
              <a:pPr marL="830581" lvl="1" indent="-571500">
                <a:buFont typeface="Wingdings" panose="05000000000000000000" pitchFamily="2" charset="2"/>
                <a:buChar char="Ø"/>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Data Visualization</a:t>
              </a:r>
            </a:p>
            <a:p>
              <a:pPr marL="830581" lvl="1" indent="-571500">
                <a:buFont typeface="Wingdings" panose="05000000000000000000" pitchFamily="2" charset="2"/>
                <a:buChar char="Ø"/>
              </a:pPr>
              <a:endParaRPr lang="en-US" sz="4400" dirty="0">
                <a:solidFill>
                  <a:schemeClr val="bg1"/>
                </a:solidFill>
                <a:latin typeface="Play" panose="020B0604020202020204" charset="0"/>
              </a:endParaRPr>
            </a:p>
            <a:p>
              <a:pPr marL="830581" lvl="1" indent="-571500">
                <a:buFont typeface="Wingdings" panose="05000000000000000000" pitchFamily="2" charset="2"/>
                <a:buChar char="Ø"/>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Data Modeling </a:t>
              </a:r>
            </a:p>
            <a:p>
              <a:pPr marL="830581" lvl="1" indent="-571500">
                <a:buFont typeface="Wingdings" panose="05000000000000000000" pitchFamily="2" charset="2"/>
                <a:buChar char="Ø"/>
              </a:pPr>
              <a:endParaRPr lang="en-US" sz="4400" dirty="0">
                <a:solidFill>
                  <a:schemeClr val="bg1"/>
                </a:solidFill>
                <a:latin typeface="Play" panose="020B0604020202020204" charset="0"/>
              </a:endParaRPr>
            </a:p>
            <a:p>
              <a:pPr marL="830581" lvl="1" indent="-571500">
                <a:buFont typeface="Wingdings" panose="05000000000000000000" pitchFamily="2" charset="2"/>
                <a:buChar char="Ø"/>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Model Deployment</a:t>
              </a:r>
            </a:p>
            <a:p>
              <a:pPr marL="518162" lvl="1" indent="-259081" algn="l">
                <a:lnSpc>
                  <a:spcPts val="3120"/>
                </a:lnSpc>
                <a:buFont typeface="Arial"/>
                <a:buChar char="•"/>
              </a:pPr>
              <a:endParaRPr lang="en-US" sz="4400" dirty="0">
                <a:solidFill>
                  <a:schemeClr val="bg1"/>
                </a:solidFill>
              </a:endParaRPr>
            </a:p>
            <a:p>
              <a:pPr marL="518162" lvl="1" indent="-259081" algn="l">
                <a:lnSpc>
                  <a:spcPts val="3120"/>
                </a:lnSpc>
                <a:buFont typeface="Arial"/>
                <a:buChar char="•"/>
              </a:pPr>
              <a:endParaRPr lang="en-US" sz="5400" dirty="0">
                <a:solidFill>
                  <a:schemeClr val="bg1"/>
                </a:solidFill>
              </a:endParaRPr>
            </a:p>
            <a:p>
              <a:pPr marL="518162" lvl="1" indent="-259081" algn="l">
                <a:lnSpc>
                  <a:spcPts val="3120"/>
                </a:lnSpc>
                <a:buFont typeface="Arial"/>
                <a:buChar char="•"/>
              </a:pPr>
              <a:endParaRPr lang="en-US" sz="5400" dirty="0">
                <a:solidFill>
                  <a:schemeClr val="bg1"/>
                </a:solidFill>
                <a:latin typeface="Telegraf"/>
              </a:endParaRPr>
            </a:p>
            <a:p>
              <a:pPr marL="518162" lvl="1" indent="-259081" algn="l">
                <a:lnSpc>
                  <a:spcPts val="3120"/>
                </a:lnSpc>
                <a:buFont typeface="Arial"/>
                <a:buChar char="•"/>
              </a:pPr>
              <a:endParaRPr lang="en-US" sz="5400" dirty="0">
                <a:solidFill>
                  <a:schemeClr val="bg1"/>
                </a:solidFill>
                <a:latin typeface="Telegraf"/>
              </a:endParaRPr>
            </a:p>
          </p:txBody>
        </p:sp>
      </p:gr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5"/>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2" name="Group 2"/>
          <p:cNvGrpSpPr/>
          <p:nvPr/>
        </p:nvGrpSpPr>
        <p:grpSpPr>
          <a:xfrm>
            <a:off x="1789377" y="1436738"/>
            <a:ext cx="5640001" cy="564000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6667"/>
              </a:srgbClr>
            </a:solidFill>
          </p:spPr>
        </p:sp>
      </p:grpSp>
      <p:grpSp>
        <p:nvGrpSpPr>
          <p:cNvPr id="7" name="Group 7"/>
          <p:cNvGrpSpPr/>
          <p:nvPr/>
        </p:nvGrpSpPr>
        <p:grpSpPr>
          <a:xfrm>
            <a:off x="8494450" y="1011952"/>
            <a:ext cx="8327307" cy="6325657"/>
            <a:chOff x="-1637435" y="-285228"/>
            <a:chExt cx="11103076" cy="8434209"/>
          </a:xfrm>
        </p:grpSpPr>
        <p:sp>
          <p:nvSpPr>
            <p:cNvPr id="8" name="TextBox 8"/>
            <p:cNvSpPr txBox="1"/>
            <p:nvPr/>
          </p:nvSpPr>
          <p:spPr>
            <a:xfrm>
              <a:off x="-1637435" y="-285228"/>
              <a:ext cx="9465641" cy="8186856"/>
            </a:xfrm>
            <a:prstGeom prst="rect">
              <a:avLst/>
            </a:prstGeom>
          </p:spPr>
          <p:txBody>
            <a:bodyPr lIns="0" tIns="0" rIns="0" bIns="0" rtlCol="0" anchor="t">
              <a:spAutoFit/>
            </a:bodyPr>
            <a:lstStyle/>
            <a:p>
              <a:pPr marL="742950" indent="-742950">
                <a:lnSpc>
                  <a:spcPct val="150000"/>
                </a:lnSpc>
                <a:buAutoNum type="arabicPeriod"/>
              </a:pPr>
              <a:r>
                <a:rPr lang="en-US" sz="3800" b="0" i="0" dirty="0">
                  <a:solidFill>
                    <a:schemeClr val="bg1"/>
                  </a:solidFill>
                  <a:effectLst/>
                  <a:latin typeface="Play" panose="020B0604020202020204" charset="0"/>
                </a:rPr>
                <a:t>Identifying problems an</a:t>
              </a:r>
              <a:r>
                <a:rPr lang="en-US" sz="3800" dirty="0">
                  <a:solidFill>
                    <a:schemeClr val="bg1"/>
                  </a:solidFill>
                  <a:latin typeface="Play" panose="020B0604020202020204" charset="0"/>
                </a:rPr>
                <a:t>d</a:t>
              </a:r>
              <a:r>
                <a:rPr lang="ar-EG" sz="3800" b="0" i="0" dirty="0">
                  <a:solidFill>
                    <a:schemeClr val="bg1"/>
                  </a:solidFill>
                  <a:effectLst/>
                  <a:latin typeface="Play" panose="020B0604020202020204" charset="0"/>
                </a:rPr>
                <a:t>       </a:t>
              </a:r>
              <a:r>
                <a:rPr lang="en-US" sz="3800" b="0" i="0" dirty="0">
                  <a:solidFill>
                    <a:schemeClr val="bg1"/>
                  </a:solidFill>
                  <a:effectLst/>
                  <a:latin typeface="Play" panose="020B0604020202020204" charset="0"/>
                </a:rPr>
                <a:t>understanding business</a:t>
              </a:r>
              <a:endParaRPr lang="ar-EG" sz="3800" dirty="0">
                <a:solidFill>
                  <a:schemeClr val="bg1"/>
                </a:solidFill>
                <a:latin typeface="Play" panose="020B0604020202020204" charset="0"/>
              </a:endParaRPr>
            </a:p>
            <a:p>
              <a:pPr>
                <a:lnSpc>
                  <a:spcPct val="150000"/>
                </a:lnSpc>
              </a:pPr>
              <a:r>
                <a:rPr lang="en-US" sz="3800" dirty="0">
                  <a:solidFill>
                    <a:srgbClr val="FFFFFF"/>
                  </a:solidFill>
                  <a:latin typeface="Play" panose="020B0604020202020204" charset="0"/>
                </a:rPr>
                <a:t>2. </a:t>
              </a:r>
              <a:r>
                <a:rPr lang="en-US" sz="3800" b="0" dirty="0">
                  <a:solidFill>
                    <a:schemeClr val="bg1"/>
                  </a:solidFill>
                  <a:effectLst/>
                  <a:latin typeface="Play" panose="020B0604020202020204" charset="0"/>
                </a:rPr>
                <a:t>Data Collection</a:t>
              </a:r>
            </a:p>
            <a:p>
              <a:pPr>
                <a:lnSpc>
                  <a:spcPct val="150000"/>
                </a:lnSpc>
              </a:pPr>
              <a:r>
                <a:rPr lang="en-US" sz="3800" dirty="0">
                  <a:solidFill>
                    <a:srgbClr val="FFFFFF"/>
                  </a:solidFill>
                  <a:latin typeface="Play" panose="020B0604020202020204" charset="0"/>
                </a:rPr>
                <a:t>3. </a:t>
              </a:r>
              <a:r>
                <a:rPr lang="en-US" sz="3800" dirty="0">
                  <a:solidFill>
                    <a:schemeClr val="bg1"/>
                  </a:solidFill>
                  <a:latin typeface="Play" panose="020B0604020202020204" charset="0"/>
                </a:rPr>
                <a:t>Data Processing</a:t>
              </a:r>
            </a:p>
            <a:p>
              <a:pPr algn="l">
                <a:lnSpc>
                  <a:spcPct val="150000"/>
                </a:lnSpc>
              </a:pPr>
              <a:r>
                <a:rPr lang="en-US" sz="3800" dirty="0">
                  <a:solidFill>
                    <a:srgbClr val="FFFFFF"/>
                  </a:solidFill>
                  <a:latin typeface="Play" panose="020B0604020202020204" charset="0"/>
                </a:rPr>
                <a:t>4. Data Analysis</a:t>
              </a:r>
            </a:p>
            <a:p>
              <a:pPr>
                <a:lnSpc>
                  <a:spcPct val="150000"/>
                </a:lnSpc>
              </a:pPr>
              <a:r>
                <a:rPr lang="en-US" sz="3800" dirty="0">
                  <a:solidFill>
                    <a:srgbClr val="FFFFFF"/>
                  </a:solidFill>
                  <a:latin typeface="Play" panose="020B0604020202020204" charset="0"/>
                </a:rPr>
                <a:t>5. </a:t>
              </a:r>
              <a:r>
                <a:rPr lang="en-US" sz="3800" dirty="0">
                  <a:solidFill>
                    <a:schemeClr val="bg1"/>
                  </a:solidFill>
                  <a:latin typeface="Play" panose="020B0604020202020204" charset="0"/>
                </a:rPr>
                <a:t>Data Modeling </a:t>
              </a:r>
            </a:p>
            <a:p>
              <a:pPr>
                <a:lnSpc>
                  <a:spcPct val="150000"/>
                </a:lnSpc>
              </a:pPr>
              <a:r>
                <a:rPr lang="en-US" sz="3800" dirty="0">
                  <a:solidFill>
                    <a:srgbClr val="FFFFFF"/>
                  </a:solidFill>
                  <a:latin typeface="Play" panose="020B0604020202020204" charset="0"/>
                </a:rPr>
                <a:t>6. Model Deployment </a:t>
              </a:r>
            </a:p>
          </p:txBody>
        </p:sp>
        <p:sp>
          <p:nvSpPr>
            <p:cNvPr id="9" name="TextBox 9"/>
            <p:cNvSpPr txBox="1"/>
            <p:nvPr/>
          </p:nvSpPr>
          <p:spPr>
            <a:xfrm>
              <a:off x="0" y="2219075"/>
              <a:ext cx="9465641" cy="441061"/>
            </a:xfrm>
            <a:prstGeom prst="rect">
              <a:avLst/>
            </a:prstGeom>
          </p:spPr>
          <p:txBody>
            <a:bodyPr lIns="0" tIns="0" rIns="0" bIns="0" rtlCol="0" anchor="t">
              <a:spAutoFit/>
            </a:bodyPr>
            <a:lstStyle/>
            <a:p>
              <a:pPr algn="l">
                <a:lnSpc>
                  <a:spcPts val="2730"/>
                </a:lnSpc>
              </a:pPr>
              <a:endParaRPr lang="en-US" sz="2100" dirty="0">
                <a:solidFill>
                  <a:srgbClr val="FFFFFF"/>
                </a:solidFill>
                <a:latin typeface="Telegraf"/>
              </a:endParaRPr>
            </a:p>
          </p:txBody>
        </p:sp>
        <p:sp>
          <p:nvSpPr>
            <p:cNvPr id="10" name="TextBox 10"/>
            <p:cNvSpPr txBox="1"/>
            <p:nvPr/>
          </p:nvSpPr>
          <p:spPr>
            <a:xfrm>
              <a:off x="19483" y="5411494"/>
              <a:ext cx="9426677"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sp>
          <p:nvSpPr>
            <p:cNvPr id="11" name="TextBox 11"/>
            <p:cNvSpPr txBox="1"/>
            <p:nvPr/>
          </p:nvSpPr>
          <p:spPr>
            <a:xfrm>
              <a:off x="19483" y="7707920"/>
              <a:ext cx="9426677" cy="441061"/>
            </a:xfrm>
            <a:prstGeom prst="rect">
              <a:avLst/>
            </a:prstGeom>
          </p:spPr>
          <p:txBody>
            <a:bodyPr lIns="0" tIns="0" rIns="0" bIns="0" rtlCol="0" anchor="t">
              <a:spAutoFit/>
            </a:bodyPr>
            <a:lstStyle/>
            <a:p>
              <a:pPr algn="l">
                <a:lnSpc>
                  <a:spcPts val="2730"/>
                </a:lnSpc>
              </a:pPr>
              <a:endParaRPr lang="en-US" sz="2100" dirty="0">
                <a:solidFill>
                  <a:srgbClr val="FFFFFF"/>
                </a:solidFill>
                <a:latin typeface="Telegraf"/>
              </a:endParaRPr>
            </a:p>
          </p:txBody>
        </p:sp>
      </p:grpSp>
      <p:sp>
        <p:nvSpPr>
          <p:cNvPr id="12" name="AutoShape 12"/>
          <p:cNvSpPr/>
          <p:nvPr/>
        </p:nvSpPr>
        <p:spPr>
          <a:xfrm>
            <a:off x="8494450" y="7451909"/>
            <a:ext cx="7507550" cy="48880"/>
          </a:xfrm>
          <a:prstGeom prst="line">
            <a:avLst/>
          </a:prstGeom>
          <a:ln w="9525" cap="flat">
            <a:solidFill>
              <a:schemeClr val="accent5">
                <a:lumMod val="75000"/>
              </a:schemeClr>
            </a:solidFill>
            <a:prstDash val="solid"/>
            <a:headEnd type="none" w="sm" len="sm"/>
            <a:tailEnd type="none" w="sm" len="sm"/>
          </a:ln>
        </p:spPr>
      </p:sp>
      <p:pic>
        <p:nvPicPr>
          <p:cNvPr id="14" name="Picture 13">
            <a:extLst>
              <a:ext uri="{FF2B5EF4-FFF2-40B4-BE49-F238E27FC236}">
                <a16:creationId xmlns:a16="http://schemas.microsoft.com/office/drawing/2014/main" id="{5F960314-B716-4271-A732-87C2B521B012}"/>
              </a:ext>
            </a:extLst>
          </p:cNvPr>
          <p:cNvPicPr>
            <a:picLocks noChangeAspect="1"/>
          </p:cNvPicPr>
          <p:nvPr/>
        </p:nvPicPr>
        <p:blipFill rotWithShape="1">
          <a:blip r:embed="rId2"/>
          <a:srcRect l="8450" r="15990"/>
          <a:stretch/>
        </p:blipFill>
        <p:spPr>
          <a:xfrm>
            <a:off x="1143000" y="1163167"/>
            <a:ext cx="6858000" cy="7000787"/>
          </a:xfrm>
          <a:prstGeom prst="ellipse">
            <a:avLst/>
          </a:prstGeom>
          <a:ln>
            <a:noFill/>
          </a:ln>
          <a:effectLst>
            <a:softEdge rad="112500"/>
          </a:effectLst>
        </p:spPr>
      </p:pic>
      <p:sp>
        <p:nvSpPr>
          <p:cNvPr id="20" name="TextBox 19">
            <a:extLst>
              <a:ext uri="{FF2B5EF4-FFF2-40B4-BE49-F238E27FC236}">
                <a16:creationId xmlns:a16="http://schemas.microsoft.com/office/drawing/2014/main" id="{052183FD-B372-4E69-A33B-5B025DBA7E2A}"/>
              </a:ext>
            </a:extLst>
          </p:cNvPr>
          <p:cNvSpPr txBox="1"/>
          <p:nvPr/>
        </p:nvSpPr>
        <p:spPr>
          <a:xfrm>
            <a:off x="8394073" y="7794410"/>
            <a:ext cx="8392754" cy="1708160"/>
          </a:xfrm>
          <a:prstGeom prst="rect">
            <a:avLst/>
          </a:prstGeom>
          <a:noFill/>
        </p:spPr>
        <p:txBody>
          <a:bodyPr wrap="square">
            <a:spAutoFit/>
          </a:bodyPr>
          <a:lstStyle/>
          <a:p>
            <a:r>
              <a:rPr lang="ar-EG" sz="3500" dirty="0">
                <a:solidFill>
                  <a:schemeClr val="bg1"/>
                </a:solidFill>
                <a:latin typeface="Play" panose="020B0604020202020204" charset="0"/>
              </a:rPr>
              <a:t>Our goal is to develop a predictive model capable of accurately identifying individuals with heart disease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flipV="1">
            <a:off x="-3476642" y="1287596"/>
            <a:ext cx="19969977" cy="9502707"/>
          </a:xfrm>
          <a:custGeom>
            <a:avLst/>
            <a:gdLst/>
            <a:ahLst/>
            <a:cxnLst/>
            <a:rect l="l" t="t" r="r" b="b"/>
            <a:pathLst>
              <a:path w="19969977" h="9502707">
                <a:moveTo>
                  <a:pt x="0" y="9502707"/>
                </a:moveTo>
                <a:lnTo>
                  <a:pt x="19969978" y="9502707"/>
                </a:lnTo>
                <a:lnTo>
                  <a:pt x="19969978" y="0"/>
                </a:lnTo>
                <a:lnTo>
                  <a:pt x="0" y="0"/>
                </a:lnTo>
                <a:lnTo>
                  <a:pt x="0" y="9502707"/>
                </a:lnTo>
                <a:close/>
              </a:path>
            </a:pathLst>
          </a:custGeom>
          <a:blipFill>
            <a:blip r:embed="rId2">
              <a:alphaModFix amt="43000"/>
            </a:blip>
            <a:stretch>
              <a:fillRect l="-334" t="-108648" r="-334"/>
            </a:stretch>
          </a:blipFill>
        </p:spPr>
        <p:txBody>
          <a:bodyPr/>
          <a:lstStyle/>
          <a:p>
            <a:endParaRPr lang="ar-EG" dirty="0"/>
          </a:p>
        </p:txBody>
      </p:sp>
      <p:sp>
        <p:nvSpPr>
          <p:cNvPr id="3" name="Freeform 3"/>
          <p:cNvSpPr/>
          <p:nvPr/>
        </p:nvSpPr>
        <p:spPr>
          <a:xfrm>
            <a:off x="1822374" y="7596488"/>
            <a:ext cx="5157925" cy="4887134"/>
          </a:xfrm>
          <a:custGeom>
            <a:avLst/>
            <a:gdLst/>
            <a:ahLst/>
            <a:cxnLst/>
            <a:rect l="l" t="t" r="r" b="b"/>
            <a:pathLst>
              <a:path w="5157925" h="4887134">
                <a:moveTo>
                  <a:pt x="0" y="0"/>
                </a:moveTo>
                <a:lnTo>
                  <a:pt x="5157925" y="0"/>
                </a:lnTo>
                <a:lnTo>
                  <a:pt x="5157925" y="4887135"/>
                </a:lnTo>
                <a:lnTo>
                  <a:pt x="0" y="4887135"/>
                </a:lnTo>
                <a:lnTo>
                  <a:pt x="0" y="0"/>
                </a:lnTo>
                <a:close/>
              </a:path>
            </a:pathLst>
          </a:custGeom>
          <a:blipFill>
            <a:blip r:embed="rId3"/>
            <a:stretch>
              <a:fillRect/>
            </a:stretch>
          </a:blipFill>
        </p:spPr>
      </p:sp>
      <p:sp>
        <p:nvSpPr>
          <p:cNvPr id="4" name="Freeform 4"/>
          <p:cNvSpPr/>
          <p:nvPr/>
        </p:nvSpPr>
        <p:spPr>
          <a:xfrm>
            <a:off x="13700004" y="2979529"/>
            <a:ext cx="1942164" cy="2163971"/>
          </a:xfrm>
          <a:custGeom>
            <a:avLst/>
            <a:gdLst/>
            <a:ahLst/>
            <a:cxnLst/>
            <a:rect l="l" t="t" r="r" b="b"/>
            <a:pathLst>
              <a:path w="1942164" h="2163971">
                <a:moveTo>
                  <a:pt x="0" y="0"/>
                </a:moveTo>
                <a:lnTo>
                  <a:pt x="1942164" y="0"/>
                </a:lnTo>
                <a:lnTo>
                  <a:pt x="1942164" y="2163971"/>
                </a:lnTo>
                <a:lnTo>
                  <a:pt x="0" y="2163971"/>
                </a:lnTo>
                <a:lnTo>
                  <a:pt x="0" y="0"/>
                </a:lnTo>
                <a:close/>
              </a:path>
            </a:pathLst>
          </a:custGeom>
          <a:blipFill>
            <a:blip r:embed="rId4">
              <a:alphaModFix amt="63000"/>
            </a:blip>
            <a:stretch>
              <a:fillRect/>
            </a:stretch>
          </a:blipFill>
        </p:spPr>
      </p:sp>
      <p:grpSp>
        <p:nvGrpSpPr>
          <p:cNvPr id="5" name="Group 5"/>
          <p:cNvGrpSpPr/>
          <p:nvPr/>
        </p:nvGrpSpPr>
        <p:grpSpPr>
          <a:xfrm>
            <a:off x="257562" y="318527"/>
            <a:ext cx="14413524" cy="6137068"/>
            <a:chOff x="0" y="57151"/>
            <a:chExt cx="15677664" cy="4321102"/>
          </a:xfrm>
        </p:grpSpPr>
        <p:sp>
          <p:nvSpPr>
            <p:cNvPr id="6" name="TextBox 6"/>
            <p:cNvSpPr txBox="1"/>
            <p:nvPr/>
          </p:nvSpPr>
          <p:spPr>
            <a:xfrm>
              <a:off x="0" y="57151"/>
              <a:ext cx="15677664"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sp>
          <p:nvSpPr>
            <p:cNvPr id="7" name="TextBox 7"/>
            <p:cNvSpPr txBox="1"/>
            <p:nvPr/>
          </p:nvSpPr>
          <p:spPr>
            <a:xfrm>
              <a:off x="882080" y="4067733"/>
              <a:ext cx="13913504" cy="310520"/>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grpSp>
      <p:sp>
        <p:nvSpPr>
          <p:cNvPr id="9" name="TextBox 8">
            <a:extLst>
              <a:ext uri="{FF2B5EF4-FFF2-40B4-BE49-F238E27FC236}">
                <a16:creationId xmlns:a16="http://schemas.microsoft.com/office/drawing/2014/main" id="{A3726EA8-878E-4E67-9B7A-24659A30A7EB}"/>
              </a:ext>
            </a:extLst>
          </p:cNvPr>
          <p:cNvSpPr txBox="1"/>
          <p:nvPr/>
        </p:nvSpPr>
        <p:spPr>
          <a:xfrm>
            <a:off x="791084" y="991729"/>
            <a:ext cx="10522317" cy="1323439"/>
          </a:xfrm>
          <a:prstGeom prst="rect">
            <a:avLst/>
          </a:prstGeom>
          <a:noFill/>
        </p:spPr>
        <p:txBody>
          <a:bodyPr wrap="square">
            <a:spAutoFit/>
          </a:bodyPr>
          <a:lstStyle/>
          <a:p>
            <a:r>
              <a:rPr lang="en-US" sz="8000" b="1" dirty="0">
                <a:solidFill>
                  <a:schemeClr val="bg1"/>
                </a:solidFill>
                <a:latin typeface="Play" panose="020B0604020202020204" charset="0"/>
              </a:rPr>
              <a:t>Define the problem</a:t>
            </a:r>
            <a:endParaRPr lang="ar-EG" sz="8000" b="1" dirty="0">
              <a:solidFill>
                <a:schemeClr val="bg1"/>
              </a:solidFill>
              <a:latin typeface="Play" panose="020B0604020202020204" charset="0"/>
            </a:endParaRPr>
          </a:p>
        </p:txBody>
      </p:sp>
      <p:pic>
        <p:nvPicPr>
          <p:cNvPr id="11" name="Picture 10">
            <a:extLst>
              <a:ext uri="{FF2B5EF4-FFF2-40B4-BE49-F238E27FC236}">
                <a16:creationId xmlns:a16="http://schemas.microsoft.com/office/drawing/2014/main" id="{10231A2D-A444-44D1-8B36-D079802A7258}"/>
              </a:ext>
            </a:extLst>
          </p:cNvPr>
          <p:cNvPicPr>
            <a:picLocks noChangeAspect="1"/>
          </p:cNvPicPr>
          <p:nvPr/>
        </p:nvPicPr>
        <p:blipFill>
          <a:blip r:embed="rId5"/>
          <a:stretch>
            <a:fillRect/>
          </a:stretch>
        </p:blipFill>
        <p:spPr>
          <a:xfrm>
            <a:off x="3832935" y="2611036"/>
            <a:ext cx="11201400" cy="71624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22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10"/>
          <p:cNvSpPr txBox="1"/>
          <p:nvPr/>
        </p:nvSpPr>
        <p:spPr>
          <a:xfrm>
            <a:off x="1028699" y="1369688"/>
            <a:ext cx="7024381" cy="532262"/>
          </a:xfrm>
          <a:prstGeom prst="rect">
            <a:avLst/>
          </a:prstGeom>
        </p:spPr>
        <p:txBody>
          <a:bodyPr lIns="0" tIns="0" rIns="0" bIns="0" rtlCol="0" anchor="t">
            <a:spAutoFit/>
          </a:bodyPr>
          <a:lstStyle/>
          <a:p>
            <a:pPr algn="l">
              <a:lnSpc>
                <a:spcPts val="3120"/>
              </a:lnSpc>
            </a:pPr>
            <a:r>
              <a:rPr lang="en-US" sz="8000" dirty="0">
                <a:solidFill>
                  <a:schemeClr val="bg1"/>
                </a:solidFill>
                <a:latin typeface="Play" panose="020B0604020202020204" charset="0"/>
              </a:rPr>
              <a:t>Data Collection </a:t>
            </a:r>
          </a:p>
        </p:txBody>
      </p:sp>
      <p:sp>
        <p:nvSpPr>
          <p:cNvPr id="11" name="Content Placeholder 2">
            <a:extLst>
              <a:ext uri="{FF2B5EF4-FFF2-40B4-BE49-F238E27FC236}">
                <a16:creationId xmlns:a16="http://schemas.microsoft.com/office/drawing/2014/main" id="{C7102F28-783B-464A-93A1-9551861DDBF3}"/>
              </a:ext>
            </a:extLst>
          </p:cNvPr>
          <p:cNvSpPr txBox="1">
            <a:spLocks/>
          </p:cNvSpPr>
          <p:nvPr/>
        </p:nvSpPr>
        <p:spPr>
          <a:xfrm>
            <a:off x="533400" y="2470041"/>
            <a:ext cx="16725900" cy="556905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600" dirty="0">
                <a:solidFill>
                  <a:schemeClr val="bg1"/>
                </a:solidFill>
                <a:latin typeface="Play" panose="020B0604020202020204" charset="0"/>
                <a:ea typeface="Aptos" panose="020B0004020202020204" pitchFamily="34" charset="0"/>
                <a:cs typeface="Arial" panose="020B0604020202020204" pitchFamily="34" charset="0"/>
              </a:rPr>
              <a:t>Kaggle: </a:t>
            </a:r>
          </a:p>
          <a:p>
            <a:pPr marL="0" indent="0">
              <a:spcBef>
                <a:spcPts val="0"/>
              </a:spcBef>
              <a:buNone/>
            </a:pPr>
            <a:r>
              <a:rPr lang="en-US" sz="3600" dirty="0">
                <a:solidFill>
                  <a:schemeClr val="tx2">
                    <a:lumMod val="20000"/>
                    <a:lumOff val="80000"/>
                  </a:schemeClr>
                </a:solidFill>
                <a:latin typeface="Play" panose="020B0604020202020204" charset="0"/>
                <a:ea typeface="Aptos" panose="020B00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https://www.kaggle.com/datasets/sid321axn/heart-statlog-cleveland-hungary-final</a:t>
            </a:r>
            <a:endParaRPr lang="en-US" sz="3600" dirty="0">
              <a:solidFill>
                <a:schemeClr val="tx2">
                  <a:lumMod val="20000"/>
                  <a:lumOff val="80000"/>
                </a:schemeClr>
              </a:solidFill>
              <a:latin typeface="Play" panose="020B0604020202020204" charset="0"/>
              <a:ea typeface="Aptos" panose="020B0004020202020204" pitchFamily="34" charset="0"/>
              <a:cs typeface="Arial" panose="020B0604020202020204" pitchFamily="34" charset="0"/>
            </a:endParaRPr>
          </a:p>
          <a:p>
            <a:pPr marL="0" indent="0">
              <a:spcBef>
                <a:spcPts val="0"/>
              </a:spcBef>
              <a:buNone/>
            </a:pPr>
            <a:endParaRPr lang="en-US" sz="3600" dirty="0">
              <a:solidFill>
                <a:schemeClr val="bg1"/>
              </a:solidFill>
              <a:latin typeface="Play" panose="020B0604020202020204" charset="0"/>
              <a:ea typeface="Aptos" panose="020B0004020202020204" pitchFamily="34" charset="0"/>
              <a:cs typeface="Arial" panose="020B0604020202020204" pitchFamily="34" charset="0"/>
            </a:endParaRPr>
          </a:p>
          <a:p>
            <a:pPr marL="0" indent="0">
              <a:spcBef>
                <a:spcPts val="0"/>
              </a:spcBef>
              <a:buNone/>
            </a:pPr>
            <a:r>
              <a:rPr lang="en-US" sz="3600" dirty="0">
                <a:solidFill>
                  <a:schemeClr val="bg1"/>
                </a:solidFill>
                <a:latin typeface="Play" panose="020B0604020202020204" charset="0"/>
                <a:ea typeface="Aptos" panose="020B0004020202020204" pitchFamily="34" charset="0"/>
                <a:cs typeface="Arial" panose="020B0604020202020204" pitchFamily="34" charset="0"/>
              </a:rPr>
              <a:t>Kaggle is a data science platform and online community of data scientists  and machine learning practitioners under Google. Kaggle enables users to find and publish datasets, explore and build models in a web-based data science environment, work with other data scientists and machine learning engineers.</a:t>
            </a:r>
          </a:p>
          <a:p>
            <a:pPr marL="800100" indent="-1143000">
              <a:spcBef>
                <a:spcPts val="0"/>
              </a:spcBef>
              <a:buFont typeface="Wingdings" panose="05000000000000000000" pitchFamily="2" charset="2"/>
              <a:buChar char="§"/>
            </a:pPr>
            <a:endParaRPr lang="en-US" sz="3600" dirty="0">
              <a:solidFill>
                <a:schemeClr val="bg1"/>
              </a:solidFill>
              <a:latin typeface="Play" panose="020B0604020202020204" charset="0"/>
              <a:ea typeface="Aptos" panose="020B0004020202020204" pitchFamily="34" charset="0"/>
              <a:cs typeface="Arial" panose="020B0604020202020204" pitchFamily="34" charset="0"/>
            </a:endParaRPr>
          </a:p>
          <a:p>
            <a:pPr>
              <a:buFont typeface="Wingdings" panose="05000000000000000000" pitchFamily="2" charset="2"/>
              <a:buChar char="§"/>
            </a:pPr>
            <a:endParaRPr lang="en-US" sz="3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10"/>
          <p:cNvSpPr txBox="1"/>
          <p:nvPr/>
        </p:nvSpPr>
        <p:spPr>
          <a:xfrm>
            <a:off x="1028699" y="1369688"/>
            <a:ext cx="7024381" cy="532262"/>
          </a:xfrm>
          <a:prstGeom prst="rect">
            <a:avLst/>
          </a:prstGeom>
        </p:spPr>
        <p:txBody>
          <a:bodyPr lIns="0" tIns="0" rIns="0" bIns="0" rtlCol="0" anchor="t">
            <a:spAutoFit/>
          </a:bodyPr>
          <a:lstStyle/>
          <a:p>
            <a:pPr algn="l">
              <a:lnSpc>
                <a:spcPts val="3120"/>
              </a:lnSpc>
            </a:pPr>
            <a:r>
              <a:rPr lang="en-US" sz="8000" dirty="0">
                <a:solidFill>
                  <a:schemeClr val="bg1"/>
                </a:solidFill>
                <a:latin typeface="Play" panose="020B0604020202020204" charset="0"/>
              </a:rPr>
              <a:t>Data Analysis</a:t>
            </a:r>
          </a:p>
        </p:txBody>
      </p:sp>
      <p:sp>
        <p:nvSpPr>
          <p:cNvPr id="11" name="Content Placeholder 2">
            <a:extLst>
              <a:ext uri="{FF2B5EF4-FFF2-40B4-BE49-F238E27FC236}">
                <a16:creationId xmlns:a16="http://schemas.microsoft.com/office/drawing/2014/main" id="{C7102F28-783B-464A-93A1-9551861DDBF3}"/>
              </a:ext>
            </a:extLst>
          </p:cNvPr>
          <p:cNvSpPr txBox="1">
            <a:spLocks/>
          </p:cNvSpPr>
          <p:nvPr/>
        </p:nvSpPr>
        <p:spPr>
          <a:xfrm>
            <a:off x="533400" y="2470041"/>
            <a:ext cx="9791700" cy="689914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indent="-1143000">
              <a:spcBef>
                <a:spcPts val="0"/>
              </a:spcBef>
              <a:buFont typeface="Wingdings" panose="05000000000000000000" pitchFamily="2" charset="2"/>
              <a:buChar char="§"/>
            </a:pPr>
            <a:r>
              <a:rPr lang="en-US" sz="3600" dirty="0">
                <a:solidFill>
                  <a:schemeClr val="bg1"/>
                </a:solidFill>
                <a:latin typeface="Play" panose="020B0604020202020204" charset="0"/>
                <a:ea typeface="Times New Roman" panose="02020603050405020304" pitchFamily="18" charset="0"/>
                <a:cs typeface="Arial" panose="020B0604020202020204" pitchFamily="34" charset="0"/>
              </a:rPr>
              <a:t>Is the process of cleaning ,transforming and modeling data to discover useful information for decision making </a:t>
            </a:r>
            <a:endParaRPr lang="en-US" sz="3600" dirty="0">
              <a:solidFill>
                <a:schemeClr val="bg1"/>
              </a:solidFill>
              <a:latin typeface="Play" panose="020B0604020202020204" charset="0"/>
              <a:ea typeface="Aptos" panose="020B0004020202020204" pitchFamily="34" charset="0"/>
              <a:cs typeface="Arial" panose="020B0604020202020204" pitchFamily="34" charset="0"/>
            </a:endParaRPr>
          </a:p>
          <a:p>
            <a:pPr marL="800100" indent="-1143000">
              <a:spcBef>
                <a:spcPts val="0"/>
              </a:spcBef>
              <a:spcAft>
                <a:spcPts val="400"/>
              </a:spcAft>
              <a:buFont typeface="Wingdings" panose="05000000000000000000" pitchFamily="2" charset="2"/>
              <a:buChar char="§"/>
            </a:pPr>
            <a:r>
              <a:rPr lang="en-US" sz="3600" kern="1400" spc="-50" dirty="0">
                <a:solidFill>
                  <a:schemeClr val="bg1"/>
                </a:solidFill>
                <a:latin typeface="Play" panose="020B0604020202020204" charset="0"/>
                <a:ea typeface="Times New Roman" panose="02020603050405020304" pitchFamily="18" charset="0"/>
                <a:cs typeface="Times New Roman" panose="02020603050405020304" pitchFamily="18" charset="0"/>
              </a:rPr>
              <a:t>This is to extract  useful information from data and taking the decision </a:t>
            </a:r>
          </a:p>
          <a:p>
            <a:pPr marL="800100" indent="-1143000">
              <a:spcBef>
                <a:spcPts val="0"/>
              </a:spcBef>
              <a:spcAft>
                <a:spcPts val="800"/>
              </a:spcAft>
              <a:buFont typeface="Wingdings" panose="05000000000000000000" pitchFamily="2" charset="2"/>
              <a:buChar char="§"/>
            </a:pPr>
            <a:r>
              <a:rPr lang="en-US" sz="3600" dirty="0">
                <a:solidFill>
                  <a:schemeClr val="bg1"/>
                </a:solidFill>
                <a:latin typeface="Play" panose="020B0604020202020204" charset="0"/>
                <a:ea typeface="Aptos" panose="020B0004020202020204" pitchFamily="34" charset="0"/>
                <a:cs typeface="Arial" panose="020B0604020202020204" pitchFamily="34" charset="0"/>
              </a:rPr>
              <a:t>This is where the statistical tools come in. we can use different methods to calculate things like averages, correlations, and probabilities. These calculations help identify patterns and trends in the data.</a:t>
            </a:r>
          </a:p>
          <a:p>
            <a:pPr>
              <a:buFont typeface="Wingdings" panose="05000000000000000000" pitchFamily="2" charset="2"/>
              <a:buChar char="§"/>
            </a:pPr>
            <a:endParaRPr lang="en-US" sz="3600" dirty="0"/>
          </a:p>
        </p:txBody>
      </p:sp>
      <p:pic>
        <p:nvPicPr>
          <p:cNvPr id="12" name="Picture 11" descr="A colorful chart and a pie chart&#10;&#10;Description automatically generated with medium confidence">
            <a:extLst>
              <a:ext uri="{FF2B5EF4-FFF2-40B4-BE49-F238E27FC236}">
                <a16:creationId xmlns:a16="http://schemas.microsoft.com/office/drawing/2014/main" id="{59042431-1516-5B2B-638F-B499449DD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2781300"/>
            <a:ext cx="6908569" cy="4429324"/>
          </a:xfrm>
          <a:prstGeom prst="rect">
            <a:avLst/>
          </a:prstGeom>
        </p:spPr>
      </p:pic>
    </p:spTree>
    <p:extLst>
      <p:ext uri="{BB962C8B-B14F-4D97-AF65-F5344CB8AC3E}">
        <p14:creationId xmlns:p14="http://schemas.microsoft.com/office/powerpoint/2010/main" val="28197792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6" name="Group 6"/>
          <p:cNvGrpSpPr/>
          <p:nvPr/>
        </p:nvGrpSpPr>
        <p:grpSpPr>
          <a:xfrm>
            <a:off x="11787041" y="3749688"/>
            <a:ext cx="5472259" cy="1882284"/>
            <a:chOff x="0" y="57150"/>
            <a:chExt cx="7296345" cy="2509712"/>
          </a:xfrm>
        </p:grpSpPr>
        <p:sp>
          <p:nvSpPr>
            <p:cNvPr id="7" name="TextBox 7"/>
            <p:cNvSpPr txBox="1"/>
            <p:nvPr/>
          </p:nvSpPr>
          <p:spPr>
            <a:xfrm>
              <a:off x="0" y="57150"/>
              <a:ext cx="7296345" cy="1564217"/>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8" name="TextBox 8"/>
            <p:cNvSpPr txBox="1"/>
            <p:nvPr/>
          </p:nvSpPr>
          <p:spPr>
            <a:xfrm>
              <a:off x="0" y="1978838"/>
              <a:ext cx="5868540"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pic>
        <p:nvPicPr>
          <p:cNvPr id="13" name="Picture 12">
            <a:extLst>
              <a:ext uri="{FF2B5EF4-FFF2-40B4-BE49-F238E27FC236}">
                <a16:creationId xmlns:a16="http://schemas.microsoft.com/office/drawing/2014/main" id="{4D2380A2-2EF0-4C3E-B303-FD76B59E09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9554" y="2073244"/>
            <a:ext cx="5944687" cy="33382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descr="A blue and grey logo&#10;&#10;Description automatically generated">
            <a:extLst>
              <a:ext uri="{FF2B5EF4-FFF2-40B4-BE49-F238E27FC236}">
                <a16:creationId xmlns:a16="http://schemas.microsoft.com/office/drawing/2014/main" id="{2A01F39F-1CB2-4BF5-B760-E1CC9F97A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1918230"/>
            <a:ext cx="4970423" cy="36482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A logo on a white background&#10;&#10;Description automatically generated">
            <a:extLst>
              <a:ext uri="{FF2B5EF4-FFF2-40B4-BE49-F238E27FC236}">
                <a16:creationId xmlns:a16="http://schemas.microsoft.com/office/drawing/2014/main" id="{33B4528F-E89A-47F1-A048-925B1CA52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041" y="6362700"/>
            <a:ext cx="5334000" cy="32215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3352800" y="1333500"/>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9609489" y="-2458981"/>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p:cNvSpPr txBox="1"/>
          <p:nvPr/>
        </p:nvSpPr>
        <p:spPr>
          <a:xfrm>
            <a:off x="914400" y="1692450"/>
            <a:ext cx="12914680" cy="1021946"/>
          </a:xfrm>
          <a:prstGeom prst="rect">
            <a:avLst/>
          </a:prstGeom>
        </p:spPr>
        <p:txBody>
          <a:bodyPr wrap="square" lIns="0" tIns="0" rIns="0" bIns="0" rtlCol="0" anchor="t">
            <a:spAutoFit/>
          </a:bodyPr>
          <a:lstStyle/>
          <a:p>
            <a:pPr algn="l">
              <a:lnSpc>
                <a:spcPts val="8800"/>
              </a:lnSpc>
            </a:pPr>
            <a:r>
              <a:rPr lang="en-AS" sz="6200" b="1" dirty="0">
                <a:solidFill>
                  <a:srgbClr val="FFFFFF"/>
                </a:solidFill>
                <a:latin typeface="Play"/>
              </a:rPr>
              <a:t>Motivation:</a:t>
            </a:r>
            <a:endParaRPr lang="en-US" sz="6200" b="1" dirty="0">
              <a:solidFill>
                <a:srgbClr val="FFFFFF"/>
              </a:solidFill>
              <a:latin typeface="Play"/>
            </a:endParaRPr>
          </a:p>
        </p:txBody>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10" name="TextBox 9">
            <a:extLst>
              <a:ext uri="{FF2B5EF4-FFF2-40B4-BE49-F238E27FC236}">
                <a16:creationId xmlns:a16="http://schemas.microsoft.com/office/drawing/2014/main" id="{E4FF22D5-0251-41B2-AD55-2386DAB1E1C1}"/>
              </a:ext>
            </a:extLst>
          </p:cNvPr>
          <p:cNvSpPr txBox="1"/>
          <p:nvPr/>
        </p:nvSpPr>
        <p:spPr>
          <a:xfrm>
            <a:off x="914400" y="3035246"/>
            <a:ext cx="15621000" cy="3477875"/>
          </a:xfrm>
          <a:prstGeom prst="rect">
            <a:avLst/>
          </a:prstGeom>
          <a:noFill/>
        </p:spPr>
        <p:txBody>
          <a:bodyPr wrap="square">
            <a:spAutoFit/>
          </a:bodyPr>
          <a:lstStyle/>
          <a:p>
            <a:r>
              <a:rPr lang="en-US" sz="4400" dirty="0">
                <a:solidFill>
                  <a:schemeClr val="accent1">
                    <a:lumMod val="20000"/>
                    <a:lumOff val="80000"/>
                  </a:schemeClr>
                </a:solidFill>
              </a:rPr>
              <a:t>The motivation for the Heart Disease Prediction Project could be to help with early diagnosis and reduce the risk of death by identifying people at high risk of developing these diseases, enabling doctors to provide preventative care and guide patients toward lifestyle changes to improve their health. </a:t>
            </a:r>
          </a:p>
        </p:txBody>
      </p:sp>
    </p:spTree>
    <p:extLst>
      <p:ext uri="{BB962C8B-B14F-4D97-AF65-F5344CB8AC3E}">
        <p14:creationId xmlns:p14="http://schemas.microsoft.com/office/powerpoint/2010/main" val="1558354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297487" y="-3821138"/>
            <a:ext cx="10954575" cy="10803950"/>
          </a:xfrm>
          <a:custGeom>
            <a:avLst/>
            <a:gdLst/>
            <a:ahLst/>
            <a:cxnLst/>
            <a:rect l="l" t="t" r="r" b="b"/>
            <a:pathLst>
              <a:path w="10954575" h="10803950">
                <a:moveTo>
                  <a:pt x="0" y="0"/>
                </a:moveTo>
                <a:lnTo>
                  <a:pt x="10954575" y="0"/>
                </a:lnTo>
                <a:lnTo>
                  <a:pt x="10954575" y="10803950"/>
                </a:lnTo>
                <a:lnTo>
                  <a:pt x="0" y="10803950"/>
                </a:lnTo>
                <a:lnTo>
                  <a:pt x="0" y="0"/>
                </a:lnTo>
                <a:close/>
              </a:path>
            </a:pathLst>
          </a:custGeom>
          <a:blipFill>
            <a:blip r:embed="rId2">
              <a:alphaModFix amt="69000"/>
            </a:blip>
            <a:stretch>
              <a:fillRect/>
            </a:stretch>
          </a:blipFill>
        </p:spPr>
        <p:txBody>
          <a:bodyPr/>
          <a:lstStyle/>
          <a:p>
            <a:endParaRPr lang="ar-EG" dirty="0"/>
          </a:p>
        </p:txBody>
      </p:sp>
      <p:sp>
        <p:nvSpPr>
          <p:cNvPr id="3" name="Freeform 3"/>
          <p:cNvSpPr/>
          <p:nvPr/>
        </p:nvSpPr>
        <p:spPr>
          <a:xfrm rot="5191146">
            <a:off x="16337506" y="1735467"/>
            <a:ext cx="3078666" cy="2740013"/>
          </a:xfrm>
          <a:custGeom>
            <a:avLst/>
            <a:gdLst/>
            <a:ahLst/>
            <a:cxnLst/>
            <a:rect l="l" t="t" r="r" b="b"/>
            <a:pathLst>
              <a:path w="3078666" h="2740013">
                <a:moveTo>
                  <a:pt x="0" y="0"/>
                </a:moveTo>
                <a:lnTo>
                  <a:pt x="3078666" y="0"/>
                </a:lnTo>
                <a:lnTo>
                  <a:pt x="3078666" y="2740013"/>
                </a:lnTo>
                <a:lnTo>
                  <a:pt x="0" y="2740013"/>
                </a:lnTo>
                <a:lnTo>
                  <a:pt x="0" y="0"/>
                </a:lnTo>
                <a:close/>
              </a:path>
            </a:pathLst>
          </a:custGeom>
          <a:blipFill>
            <a:blip r:embed="rId3"/>
            <a:stretch>
              <a:fillRect/>
            </a:stretch>
          </a:blipFill>
        </p:spPr>
      </p:sp>
      <p:sp>
        <p:nvSpPr>
          <p:cNvPr id="4" name="Freeform 4"/>
          <p:cNvSpPr/>
          <p:nvPr/>
        </p:nvSpPr>
        <p:spPr>
          <a:xfrm>
            <a:off x="8011589" y="9258300"/>
            <a:ext cx="2405681" cy="2279383"/>
          </a:xfrm>
          <a:custGeom>
            <a:avLst/>
            <a:gdLst/>
            <a:ahLst/>
            <a:cxnLst/>
            <a:rect l="l" t="t" r="r" b="b"/>
            <a:pathLst>
              <a:path w="2405681" h="2279383">
                <a:moveTo>
                  <a:pt x="0" y="0"/>
                </a:moveTo>
                <a:lnTo>
                  <a:pt x="2405681" y="0"/>
                </a:lnTo>
                <a:lnTo>
                  <a:pt x="2405681" y="2279383"/>
                </a:lnTo>
                <a:lnTo>
                  <a:pt x="0" y="2279383"/>
                </a:lnTo>
                <a:lnTo>
                  <a:pt x="0" y="0"/>
                </a:lnTo>
                <a:close/>
              </a:path>
            </a:pathLst>
          </a:custGeom>
          <a:blipFill>
            <a:blip r:embed="rId4"/>
            <a:stretch>
              <a:fillRect/>
            </a:stretch>
          </a:blipFill>
        </p:spPr>
      </p:sp>
      <p:grpSp>
        <p:nvGrpSpPr>
          <p:cNvPr id="6" name="Group 6"/>
          <p:cNvGrpSpPr/>
          <p:nvPr/>
        </p:nvGrpSpPr>
        <p:grpSpPr>
          <a:xfrm>
            <a:off x="8011589" y="5829300"/>
            <a:ext cx="5920236" cy="1669848"/>
            <a:chOff x="0" y="-66675"/>
            <a:chExt cx="7893648" cy="2226464"/>
          </a:xfrm>
        </p:grpSpPr>
        <p:sp>
          <p:nvSpPr>
            <p:cNvPr id="7" name="TextBox 7"/>
            <p:cNvSpPr txBox="1"/>
            <p:nvPr/>
          </p:nvSpPr>
          <p:spPr>
            <a:xfrm>
              <a:off x="0" y="-66675"/>
              <a:ext cx="7893648"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sp>
          <p:nvSpPr>
            <p:cNvPr id="8" name="TextBox 8"/>
            <p:cNvSpPr txBox="1"/>
            <p:nvPr/>
          </p:nvSpPr>
          <p:spPr>
            <a:xfrm>
              <a:off x="0" y="1653924"/>
              <a:ext cx="6992339" cy="505865"/>
            </a:xfrm>
            <a:prstGeom prst="rect">
              <a:avLst/>
            </a:prstGeom>
          </p:spPr>
          <p:txBody>
            <a:bodyPr lIns="0" tIns="0" rIns="0" bIns="0" rtlCol="0" anchor="t">
              <a:spAutoFit/>
            </a:bodyPr>
            <a:lstStyle/>
            <a:p>
              <a:pPr algn="l">
                <a:lnSpc>
                  <a:spcPts val="3120"/>
                </a:lnSpc>
              </a:pPr>
              <a:endParaRPr lang="en-US" sz="2400" dirty="0">
                <a:solidFill>
                  <a:srgbClr val="FFFFFF"/>
                </a:solidFill>
                <a:latin typeface="Telegraf"/>
              </a:endParaRPr>
            </a:p>
          </p:txBody>
        </p:sp>
      </p:grpSp>
      <p:sp>
        <p:nvSpPr>
          <p:cNvPr id="13" name="Title 1">
            <a:extLst>
              <a:ext uri="{FF2B5EF4-FFF2-40B4-BE49-F238E27FC236}">
                <a16:creationId xmlns:a16="http://schemas.microsoft.com/office/drawing/2014/main" id="{36239063-C7F5-4DB8-A496-68FD7AF9AFF4}"/>
              </a:ext>
            </a:extLst>
          </p:cNvPr>
          <p:cNvSpPr txBox="1">
            <a:spLocks/>
          </p:cNvSpPr>
          <p:nvPr/>
        </p:nvSpPr>
        <p:spPr>
          <a:xfrm>
            <a:off x="560016" y="823017"/>
            <a:ext cx="10411691" cy="132556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200" b="1" dirty="0">
                <a:solidFill>
                  <a:schemeClr val="bg1"/>
                </a:solidFill>
                <a:latin typeface="Play" panose="020B0604020202020204" charset="0"/>
                <a:ea typeface="Aptos" panose="020B0004020202020204" pitchFamily="34" charset="0"/>
                <a:cs typeface="Arial" panose="020B0604020202020204" pitchFamily="34" charset="0"/>
              </a:rPr>
              <a:t>What is the best of python</a:t>
            </a:r>
            <a:endParaRPr lang="en-US" sz="6200" b="1" dirty="0">
              <a:solidFill>
                <a:schemeClr val="bg1"/>
              </a:solidFill>
              <a:latin typeface="Play" panose="020B0604020202020204" charset="0"/>
            </a:endParaRPr>
          </a:p>
        </p:txBody>
      </p:sp>
      <p:sp>
        <p:nvSpPr>
          <p:cNvPr id="21" name="TextBox 20">
            <a:extLst>
              <a:ext uri="{FF2B5EF4-FFF2-40B4-BE49-F238E27FC236}">
                <a16:creationId xmlns:a16="http://schemas.microsoft.com/office/drawing/2014/main" id="{E81E21D3-A9F2-4A9C-8374-7EF0C5B50FD0}"/>
              </a:ext>
            </a:extLst>
          </p:cNvPr>
          <p:cNvSpPr txBox="1"/>
          <p:nvPr/>
        </p:nvSpPr>
        <p:spPr>
          <a:xfrm>
            <a:off x="1066800" y="2317729"/>
            <a:ext cx="11457709" cy="5724196"/>
          </a:xfrm>
          <a:prstGeom prst="rect">
            <a:avLst/>
          </a:prstGeom>
          <a:noFill/>
        </p:spPr>
        <p:txBody>
          <a:bodyPr wrap="square">
            <a:spAutoFit/>
          </a:bodyPr>
          <a:lstStyle/>
          <a:p>
            <a:pPr marL="571500" marR="0" indent="-571500">
              <a:lnSpc>
                <a:spcPct val="107000"/>
              </a:lnSpc>
              <a:spcBef>
                <a:spcPts val="0"/>
              </a:spcBef>
              <a:spcAft>
                <a:spcPts val="800"/>
              </a:spcAft>
              <a:buFont typeface="Arial" panose="020B0604020202020204" pitchFamily="34" charset="0"/>
              <a:buChar char="•"/>
            </a:pPr>
            <a:r>
              <a:rPr lang="en-US" sz="4000" dirty="0">
                <a:solidFill>
                  <a:schemeClr val="bg1"/>
                </a:solidFill>
                <a:effectLst/>
                <a:latin typeface="Play" panose="020B0604020202020204" charset="0"/>
                <a:ea typeface="Aptos" panose="020B0004020202020204" pitchFamily="34" charset="0"/>
              </a:rPr>
              <a:t>Python is a high-level programming language</a:t>
            </a:r>
          </a:p>
          <a:p>
            <a:pPr marL="571500" marR="0" indent="-571500">
              <a:lnSpc>
                <a:spcPct val="107000"/>
              </a:lnSpc>
              <a:spcBef>
                <a:spcPts val="0"/>
              </a:spcBef>
              <a:spcAft>
                <a:spcPts val="800"/>
              </a:spcAft>
              <a:buFont typeface="Arial" panose="020B0604020202020204" pitchFamily="34" charset="0"/>
              <a:buChar char="•"/>
            </a:pPr>
            <a:r>
              <a:rPr lang="en-US" sz="4000" dirty="0">
                <a:solidFill>
                  <a:schemeClr val="bg1"/>
                </a:solidFill>
                <a:effectLst/>
                <a:latin typeface="Play" panose="020B0604020202020204" charset="0"/>
                <a:ea typeface="Aptos" panose="020B0004020202020204" pitchFamily="34" charset="0"/>
              </a:rPr>
              <a:t>open source</a:t>
            </a:r>
          </a:p>
          <a:p>
            <a:pPr marL="571500" marR="0" indent="-571500">
              <a:lnSpc>
                <a:spcPct val="107000"/>
              </a:lnSpc>
              <a:spcBef>
                <a:spcPts val="0"/>
              </a:spcBef>
              <a:spcAft>
                <a:spcPts val="800"/>
              </a:spcAft>
              <a:buFont typeface="Arial" panose="020B0604020202020204" pitchFamily="34" charset="0"/>
              <a:buChar char="•"/>
            </a:pPr>
            <a:r>
              <a:rPr lang="en-US" sz="4000" dirty="0">
                <a:solidFill>
                  <a:schemeClr val="bg1"/>
                </a:solidFill>
                <a:effectLst/>
                <a:latin typeface="Play" panose="020B0604020202020204" charset="0"/>
                <a:ea typeface="Aptos" panose="020B0004020202020204" pitchFamily="34" charset="0"/>
              </a:rPr>
              <a:t>easy to learn and has a simple syntax </a:t>
            </a:r>
          </a:p>
          <a:p>
            <a:pPr marL="571500" marR="0" indent="-571500">
              <a:lnSpc>
                <a:spcPct val="107000"/>
              </a:lnSpc>
              <a:spcBef>
                <a:spcPts val="0"/>
              </a:spcBef>
              <a:spcAft>
                <a:spcPts val="800"/>
              </a:spcAft>
              <a:buFont typeface="Arial" panose="020B0604020202020204" pitchFamily="34" charset="0"/>
              <a:buChar char="•"/>
            </a:pPr>
            <a:r>
              <a:rPr lang="en-US" sz="4000" dirty="0">
                <a:solidFill>
                  <a:schemeClr val="bg1"/>
                </a:solidFill>
                <a:effectLst/>
                <a:latin typeface="Play" panose="020B0604020202020204" charset="0"/>
                <a:ea typeface="Aptos" panose="020B0004020202020204" pitchFamily="34" charset="0"/>
              </a:rPr>
              <a:t>Python is used for data analysis and data visualization</a:t>
            </a:r>
          </a:p>
          <a:p>
            <a:pPr marL="571500" marR="0" indent="-571500">
              <a:lnSpc>
                <a:spcPct val="107000"/>
              </a:lnSpc>
              <a:spcBef>
                <a:spcPts val="0"/>
              </a:spcBef>
              <a:spcAft>
                <a:spcPts val="800"/>
              </a:spcAft>
              <a:buFont typeface="Arial" panose="020B0604020202020204" pitchFamily="34" charset="0"/>
              <a:buChar char="•"/>
            </a:pPr>
            <a:r>
              <a:rPr lang="en-US" sz="4000" dirty="0">
                <a:solidFill>
                  <a:schemeClr val="bg1"/>
                </a:solidFill>
                <a:effectLst/>
                <a:latin typeface="Play" panose="020B0604020202020204" charset="0"/>
                <a:ea typeface="Aptos" panose="020B0004020202020204" pitchFamily="34" charset="0"/>
              </a:rPr>
              <a:t>Python has a number of libraries that enable coders to write programs for data analysis and machine learning more quickly.</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2" name="Group 2"/>
          <p:cNvGrpSpPr/>
          <p:nvPr/>
        </p:nvGrpSpPr>
        <p:grpSpPr>
          <a:xfrm>
            <a:off x="891647" y="997527"/>
            <a:ext cx="7678735" cy="8106998"/>
            <a:chOff x="0" y="0"/>
            <a:chExt cx="4305951" cy="4546106"/>
          </a:xfrm>
        </p:grpSpPr>
        <p:sp>
          <p:nvSpPr>
            <p:cNvPr id="3" name="Freeform 3"/>
            <p:cNvSpPr/>
            <p:nvPr/>
          </p:nvSpPr>
          <p:spPr>
            <a:xfrm>
              <a:off x="0" y="0"/>
              <a:ext cx="4305952" cy="4546106"/>
            </a:xfrm>
            <a:custGeom>
              <a:avLst/>
              <a:gdLst/>
              <a:ahLst/>
              <a:cxnLst/>
              <a:rect l="l" t="t" r="r" b="b"/>
              <a:pathLst>
                <a:path w="4305952" h="4546106">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4706"/>
              </a:srgbClr>
            </a:solidFill>
          </p:spPr>
        </p:sp>
      </p:grpSp>
      <p:grpSp>
        <p:nvGrpSpPr>
          <p:cNvPr id="4" name="Group 4"/>
          <p:cNvGrpSpPr/>
          <p:nvPr/>
        </p:nvGrpSpPr>
        <p:grpSpPr>
          <a:xfrm>
            <a:off x="1803438" y="4040891"/>
            <a:ext cx="6083903" cy="1618577"/>
            <a:chOff x="0" y="-66675"/>
            <a:chExt cx="8111870" cy="2158102"/>
          </a:xfrm>
        </p:grpSpPr>
        <p:sp>
          <p:nvSpPr>
            <p:cNvPr id="5" name="TextBox 5"/>
            <p:cNvSpPr txBox="1"/>
            <p:nvPr/>
          </p:nvSpPr>
          <p:spPr>
            <a:xfrm>
              <a:off x="0" y="-66675"/>
              <a:ext cx="8111870"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6" name="TextBox 6"/>
            <p:cNvSpPr txBox="1"/>
            <p:nvPr/>
          </p:nvSpPr>
          <p:spPr>
            <a:xfrm>
              <a:off x="582252" y="1585562"/>
              <a:ext cx="6947366" cy="505865"/>
            </a:xfrm>
            <a:prstGeom prst="rect">
              <a:avLst/>
            </a:prstGeom>
          </p:spPr>
          <p:txBody>
            <a:bodyPr lIns="0" tIns="0" rIns="0" bIns="0" rtlCol="0" anchor="t">
              <a:spAutoFit/>
            </a:bodyPr>
            <a:lstStyle/>
            <a:p>
              <a:pPr algn="ctr">
                <a:lnSpc>
                  <a:spcPts val="3120"/>
                </a:lnSpc>
              </a:pPr>
              <a:endParaRPr lang="en-US" sz="2400" dirty="0">
                <a:solidFill>
                  <a:srgbClr val="FFFFFF"/>
                </a:solidFill>
                <a:latin typeface="Telegraf"/>
              </a:endParaRPr>
            </a:p>
          </p:txBody>
        </p:sp>
      </p:grpSp>
      <p:grpSp>
        <p:nvGrpSpPr>
          <p:cNvPr id="7" name="Group 7"/>
          <p:cNvGrpSpPr/>
          <p:nvPr/>
        </p:nvGrpSpPr>
        <p:grpSpPr>
          <a:xfrm>
            <a:off x="9580565" y="1028700"/>
            <a:ext cx="7678735" cy="8106998"/>
            <a:chOff x="0" y="0"/>
            <a:chExt cx="4305951" cy="4546106"/>
          </a:xfrm>
        </p:grpSpPr>
        <p:sp>
          <p:nvSpPr>
            <p:cNvPr id="8" name="Freeform 8"/>
            <p:cNvSpPr/>
            <p:nvPr/>
          </p:nvSpPr>
          <p:spPr>
            <a:xfrm>
              <a:off x="0" y="0"/>
              <a:ext cx="4305952" cy="4546106"/>
            </a:xfrm>
            <a:custGeom>
              <a:avLst/>
              <a:gdLst/>
              <a:ahLst/>
              <a:cxnLst/>
              <a:rect l="l" t="t" r="r" b="b"/>
              <a:pathLst>
                <a:path w="4305952" h="4546106">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4706"/>
              </a:srgbClr>
            </a:solidFill>
          </p:spPr>
        </p:sp>
      </p:grpSp>
      <p:grpSp>
        <p:nvGrpSpPr>
          <p:cNvPr id="9" name="Group 9"/>
          <p:cNvGrpSpPr/>
          <p:nvPr/>
        </p:nvGrpSpPr>
        <p:grpSpPr>
          <a:xfrm>
            <a:off x="10377981" y="3845628"/>
            <a:ext cx="6083903" cy="1618578"/>
            <a:chOff x="0" y="-66675"/>
            <a:chExt cx="8111870" cy="2158104"/>
          </a:xfrm>
        </p:grpSpPr>
        <p:sp>
          <p:nvSpPr>
            <p:cNvPr id="10" name="TextBox 10"/>
            <p:cNvSpPr txBox="1"/>
            <p:nvPr/>
          </p:nvSpPr>
          <p:spPr>
            <a:xfrm>
              <a:off x="0" y="-66675"/>
              <a:ext cx="8111870"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11" name="TextBox 11"/>
            <p:cNvSpPr txBox="1"/>
            <p:nvPr/>
          </p:nvSpPr>
          <p:spPr>
            <a:xfrm>
              <a:off x="582252" y="1585564"/>
              <a:ext cx="6947366" cy="505865"/>
            </a:xfrm>
            <a:prstGeom prst="rect">
              <a:avLst/>
            </a:prstGeom>
          </p:spPr>
          <p:txBody>
            <a:bodyPr lIns="0" tIns="0" rIns="0" bIns="0" rtlCol="0" anchor="t">
              <a:spAutoFit/>
            </a:bodyPr>
            <a:lstStyle/>
            <a:p>
              <a:pPr algn="ctr">
                <a:lnSpc>
                  <a:spcPts val="3120"/>
                </a:lnSpc>
              </a:pPr>
              <a:endParaRPr lang="en-US" sz="2400" dirty="0">
                <a:solidFill>
                  <a:srgbClr val="FFFFFF"/>
                </a:solidFill>
                <a:latin typeface="Telegraf"/>
              </a:endParaRPr>
            </a:p>
          </p:txBody>
        </p:sp>
      </p:grpSp>
      <p:pic>
        <p:nvPicPr>
          <p:cNvPr id="12" name="Picture 11" descr="A logo with blue and yellow squares&#10;&#10;Description automatically generated with medium confidence">
            <a:extLst>
              <a:ext uri="{FF2B5EF4-FFF2-40B4-BE49-F238E27FC236}">
                <a16:creationId xmlns:a16="http://schemas.microsoft.com/office/drawing/2014/main" id="{FBA3D763-1666-4AF5-AC40-EFDABD2FC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0150" y="2535895"/>
            <a:ext cx="7499563" cy="4867686"/>
          </a:xfrm>
          <a:prstGeom prst="rect">
            <a:avLst/>
          </a:prstGeom>
        </p:spPr>
      </p:pic>
      <p:sp>
        <p:nvSpPr>
          <p:cNvPr id="14" name="TextBox 13">
            <a:extLst>
              <a:ext uri="{FF2B5EF4-FFF2-40B4-BE49-F238E27FC236}">
                <a16:creationId xmlns:a16="http://schemas.microsoft.com/office/drawing/2014/main" id="{2749388A-85AD-4B3E-AF44-97D181F30F98}"/>
              </a:ext>
            </a:extLst>
          </p:cNvPr>
          <p:cNvSpPr txBox="1"/>
          <p:nvPr/>
        </p:nvSpPr>
        <p:spPr>
          <a:xfrm>
            <a:off x="1128226" y="1459127"/>
            <a:ext cx="9144000" cy="1200329"/>
          </a:xfrm>
          <a:prstGeom prst="rect">
            <a:avLst/>
          </a:prstGeom>
          <a:noFill/>
        </p:spPr>
        <p:txBody>
          <a:bodyPr wrap="square">
            <a:spAutoFit/>
          </a:bodyPr>
          <a:lstStyle/>
          <a:p>
            <a:r>
              <a:rPr lang="en-US" sz="7200" b="1" dirty="0">
                <a:solidFill>
                  <a:schemeClr val="bg1"/>
                </a:solidFill>
                <a:effectLst/>
                <a:latin typeface="Play" panose="020B0604020202020204" charset="0"/>
                <a:ea typeface="Aptos" panose="020B0004020202020204" pitchFamily="34" charset="0"/>
                <a:cs typeface="Arial" panose="020B0604020202020204" pitchFamily="34" charset="0"/>
              </a:rPr>
              <a:t>Pandas</a:t>
            </a:r>
            <a:endParaRPr lang="ar-EG" sz="7200" dirty="0">
              <a:solidFill>
                <a:schemeClr val="bg1"/>
              </a:solidFill>
              <a:latin typeface="Play" panose="020B0604020202020204" charset="0"/>
            </a:endParaRPr>
          </a:p>
        </p:txBody>
      </p:sp>
      <p:sp>
        <p:nvSpPr>
          <p:cNvPr id="15" name="Content Placeholder 2">
            <a:extLst>
              <a:ext uri="{FF2B5EF4-FFF2-40B4-BE49-F238E27FC236}">
                <a16:creationId xmlns:a16="http://schemas.microsoft.com/office/drawing/2014/main" id="{E69BB651-B3F1-48C5-BD49-1CE9FFE06353}"/>
              </a:ext>
            </a:extLst>
          </p:cNvPr>
          <p:cNvSpPr txBox="1">
            <a:spLocks/>
          </p:cNvSpPr>
          <p:nvPr/>
        </p:nvSpPr>
        <p:spPr>
          <a:xfrm>
            <a:off x="1268968" y="2857452"/>
            <a:ext cx="6808232" cy="5943648"/>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07000"/>
              </a:lnSpc>
              <a:spcBef>
                <a:spcPts val="0"/>
              </a:spcBef>
              <a:spcAft>
                <a:spcPts val="800"/>
              </a:spcAft>
            </a:pPr>
            <a:r>
              <a:rPr lang="en-US" sz="2500" dirty="0">
                <a:solidFill>
                  <a:schemeClr val="bg1"/>
                </a:solidFill>
                <a:latin typeface="Play" panose="020B0604020202020204" charset="0"/>
                <a:ea typeface="Aptos" panose="020B0004020202020204" pitchFamily="34" charset="0"/>
                <a:cs typeface="Arial" panose="020B0604020202020204" pitchFamily="34" charset="0"/>
              </a:rPr>
              <a:t>Pandas is the most popular software library for data manipulation and data analysis for the python .</a:t>
            </a:r>
          </a:p>
          <a:p>
            <a:pPr marL="0">
              <a:lnSpc>
                <a:spcPct val="107000"/>
              </a:lnSpc>
              <a:spcBef>
                <a:spcPts val="0"/>
              </a:spcBef>
              <a:spcAft>
                <a:spcPts val="800"/>
              </a:spcAft>
            </a:pPr>
            <a:r>
              <a:rPr lang="en-US" sz="2500" dirty="0">
                <a:solidFill>
                  <a:schemeClr val="bg1"/>
                </a:solidFill>
                <a:latin typeface="Play" panose="020B0604020202020204" charset="0"/>
                <a:ea typeface="Aptos" panose="020B0004020202020204" pitchFamily="34" charset="0"/>
                <a:cs typeface="Arial" panose="020B0604020202020204" pitchFamily="34" charset="0"/>
              </a:rPr>
              <a:t>open-source software library built on top of Python specifically for data analysis</a:t>
            </a:r>
          </a:p>
          <a:p>
            <a:pPr marL="0">
              <a:lnSpc>
                <a:spcPct val="107000"/>
              </a:lnSpc>
              <a:spcBef>
                <a:spcPts val="0"/>
              </a:spcBef>
              <a:spcAft>
                <a:spcPts val="800"/>
              </a:spcAft>
            </a:pPr>
            <a:r>
              <a:rPr lang="en-US" sz="2500" dirty="0">
                <a:solidFill>
                  <a:schemeClr val="bg1"/>
                </a:solidFill>
                <a:latin typeface="Play" panose="020B0604020202020204" charset="0"/>
                <a:ea typeface="Aptos" panose="020B0004020202020204" pitchFamily="34" charset="0"/>
                <a:cs typeface="Arial" panose="020B0604020202020204" pitchFamily="34" charset="0"/>
              </a:rPr>
              <a:t>Pandas allows for importing and exporting tabular data in various formats, such as CSV</a:t>
            </a:r>
          </a:p>
          <a:p>
            <a:pPr marL="0">
              <a:lnSpc>
                <a:spcPct val="107000"/>
              </a:lnSpc>
              <a:spcBef>
                <a:spcPts val="0"/>
              </a:spcBef>
              <a:spcAft>
                <a:spcPts val="800"/>
              </a:spcAft>
            </a:pPr>
            <a:r>
              <a:rPr lang="en-US" sz="2500" dirty="0">
                <a:solidFill>
                  <a:schemeClr val="bg1"/>
                </a:solidFill>
                <a:latin typeface="Play" panose="020B0604020202020204" charset="0"/>
                <a:ea typeface="Aptos" panose="020B0004020202020204" pitchFamily="34" charset="0"/>
                <a:cs typeface="Arial" panose="020B0604020202020204" pitchFamily="34" charset="0"/>
              </a:rPr>
              <a:t>Pandas allows for various operations and for data cleaning features, including selecting a subset, creating derived columns, sorting, joining,  filling, replacing, summary statistics, and plotting.</a:t>
            </a:r>
          </a:p>
          <a:p>
            <a:pPr marL="0">
              <a:lnSpc>
                <a:spcPct val="107000"/>
              </a:lnSpc>
              <a:spcBef>
                <a:spcPts val="0"/>
              </a:spcBef>
              <a:spcAft>
                <a:spcPts val="800"/>
              </a:spcAft>
            </a:pPr>
            <a:r>
              <a:rPr lang="en-US" sz="2500" dirty="0">
                <a:solidFill>
                  <a:schemeClr val="bg1"/>
                </a:solidFill>
                <a:latin typeface="Play" panose="020B0604020202020204" charset="0"/>
                <a:ea typeface="Aptos" panose="020B0004020202020204" pitchFamily="34" charset="0"/>
                <a:cs typeface="Arial" panose="020B0604020202020204" pitchFamily="34" charset="0"/>
              </a:rPr>
              <a:t>Easy handling of missing data</a:t>
            </a:r>
          </a:p>
          <a:p>
            <a:endParaRPr lang="en-US" sz="25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224018" y="3969775"/>
            <a:ext cx="280527" cy="265799"/>
          </a:xfrm>
          <a:custGeom>
            <a:avLst/>
            <a:gdLst/>
            <a:ahLst/>
            <a:cxnLst/>
            <a:rect l="l" t="t" r="r" b="b"/>
            <a:pathLst>
              <a:path w="280527" h="265799">
                <a:moveTo>
                  <a:pt x="0" y="0"/>
                </a:moveTo>
                <a:lnTo>
                  <a:pt x="280526" y="0"/>
                </a:lnTo>
                <a:lnTo>
                  <a:pt x="280526" y="265799"/>
                </a:lnTo>
                <a:lnTo>
                  <a:pt x="0" y="265799"/>
                </a:lnTo>
                <a:lnTo>
                  <a:pt x="0" y="0"/>
                </a:lnTo>
                <a:close/>
              </a:path>
            </a:pathLst>
          </a:custGeom>
          <a:blipFill>
            <a:blip r:embed="rId2"/>
            <a:stretch>
              <a:fillRect/>
            </a:stretch>
          </a:blipFill>
        </p:spPr>
      </p:sp>
      <p:sp>
        <p:nvSpPr>
          <p:cNvPr id="3" name="Freeform 3"/>
          <p:cNvSpPr/>
          <p:nvPr/>
        </p:nvSpPr>
        <p:spPr>
          <a:xfrm>
            <a:off x="6686144" y="3969775"/>
            <a:ext cx="280527" cy="265799"/>
          </a:xfrm>
          <a:custGeom>
            <a:avLst/>
            <a:gdLst/>
            <a:ahLst/>
            <a:cxnLst/>
            <a:rect l="l" t="t" r="r" b="b"/>
            <a:pathLst>
              <a:path w="280527" h="265799">
                <a:moveTo>
                  <a:pt x="0" y="0"/>
                </a:moveTo>
                <a:lnTo>
                  <a:pt x="280527" y="0"/>
                </a:lnTo>
                <a:lnTo>
                  <a:pt x="280527" y="265799"/>
                </a:lnTo>
                <a:lnTo>
                  <a:pt x="0" y="265799"/>
                </a:lnTo>
                <a:lnTo>
                  <a:pt x="0" y="0"/>
                </a:lnTo>
                <a:close/>
              </a:path>
            </a:pathLst>
          </a:custGeom>
          <a:blipFill>
            <a:blip r:embed="rId2"/>
            <a:stretch>
              <a:fillRect/>
            </a:stretch>
          </a:blipFill>
        </p:spPr>
      </p:sp>
      <p:sp>
        <p:nvSpPr>
          <p:cNvPr id="4" name="Freeform 4"/>
          <p:cNvSpPr/>
          <p:nvPr/>
        </p:nvSpPr>
        <p:spPr>
          <a:xfrm>
            <a:off x="12173555" y="3969775"/>
            <a:ext cx="280527" cy="265799"/>
          </a:xfrm>
          <a:custGeom>
            <a:avLst/>
            <a:gdLst/>
            <a:ahLst/>
            <a:cxnLst/>
            <a:rect l="l" t="t" r="r" b="b"/>
            <a:pathLst>
              <a:path w="280527" h="265799">
                <a:moveTo>
                  <a:pt x="0" y="0"/>
                </a:moveTo>
                <a:lnTo>
                  <a:pt x="280526" y="0"/>
                </a:lnTo>
                <a:lnTo>
                  <a:pt x="280526" y="265799"/>
                </a:lnTo>
                <a:lnTo>
                  <a:pt x="0" y="265799"/>
                </a:lnTo>
                <a:lnTo>
                  <a:pt x="0" y="0"/>
                </a:lnTo>
                <a:close/>
              </a:path>
            </a:pathLst>
          </a:custGeom>
          <a:blipFill>
            <a:blip r:embed="rId2"/>
            <a:stretch>
              <a:fillRect/>
            </a:stretch>
          </a:blipFill>
        </p:spPr>
      </p:sp>
      <p:sp>
        <p:nvSpPr>
          <p:cNvPr id="8" name="TextBox 7">
            <a:extLst>
              <a:ext uri="{FF2B5EF4-FFF2-40B4-BE49-F238E27FC236}">
                <a16:creationId xmlns:a16="http://schemas.microsoft.com/office/drawing/2014/main" id="{A14DCC60-7188-47F0-836F-813BC354596F}"/>
              </a:ext>
            </a:extLst>
          </p:cNvPr>
          <p:cNvSpPr txBox="1"/>
          <p:nvPr/>
        </p:nvSpPr>
        <p:spPr>
          <a:xfrm>
            <a:off x="1504545" y="3820061"/>
            <a:ext cx="9144000" cy="1323439"/>
          </a:xfrm>
          <a:prstGeom prst="rect">
            <a:avLst/>
          </a:prstGeom>
          <a:noFill/>
        </p:spPr>
        <p:txBody>
          <a:bodyPr wrap="square">
            <a:spAutoFit/>
          </a:bodyPr>
          <a:lstStyle/>
          <a:p>
            <a:r>
              <a:rPr lang="en-US" sz="8000" b="1" dirty="0">
                <a:solidFill>
                  <a:schemeClr val="bg1"/>
                </a:solidFill>
                <a:effectLst/>
                <a:latin typeface="Play" panose="020B0604020202020204" charset="0"/>
              </a:rPr>
              <a:t>Data </a:t>
            </a:r>
            <a:r>
              <a:rPr lang="en-AS" sz="8000" b="1" dirty="0">
                <a:solidFill>
                  <a:schemeClr val="bg1"/>
                </a:solidFill>
                <a:latin typeface="Play" panose="020B0604020202020204" charset="0"/>
              </a:rPr>
              <a:t>Preprocessing</a:t>
            </a:r>
            <a:endParaRPr lang="ar-EG" sz="8000" b="1" dirty="0">
              <a:solidFill>
                <a:schemeClr val="bg1"/>
              </a:solidFill>
              <a:latin typeface="Play" panose="020B0604020202020204" charset="0"/>
            </a:endParaRPr>
          </a:p>
        </p:txBody>
      </p:sp>
      <p:pic>
        <p:nvPicPr>
          <p:cNvPr id="9" name="Picture 8" descr="A computer servers and a duster&#10;&#10;Description automatically generated with medium confidence">
            <a:extLst>
              <a:ext uri="{FF2B5EF4-FFF2-40B4-BE49-F238E27FC236}">
                <a16:creationId xmlns:a16="http://schemas.microsoft.com/office/drawing/2014/main" id="{8D56657D-92C5-4677-B57B-E443CC9E1709}"/>
              </a:ext>
            </a:extLst>
          </p:cNvPr>
          <p:cNvPicPr>
            <a:picLocks noChangeAspect="1"/>
          </p:cNvPicPr>
          <p:nvPr/>
        </p:nvPicPr>
        <p:blipFill rotWithShape="1">
          <a:blip r:embed="rId3">
            <a:extLst>
              <a:ext uri="{28A0092B-C50C-407E-A947-70E740481C1C}">
                <a14:useLocalDpi xmlns:a14="http://schemas.microsoft.com/office/drawing/2010/main" val="0"/>
              </a:ext>
            </a:extLst>
          </a:blip>
          <a:srcRect t="12584" b="19407"/>
          <a:stretch/>
        </p:blipFill>
        <p:spPr>
          <a:xfrm>
            <a:off x="11658601" y="3162301"/>
            <a:ext cx="5870872" cy="41910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r>
              <a:rPr lang="en-US" sz="7200" dirty="0">
                <a:solidFill>
                  <a:schemeClr val="bg1"/>
                </a:solidFill>
                <a:effectLst/>
                <a:latin typeface="Times New Roman" panose="02020603050405020304" pitchFamily="18" charset="0"/>
                <a:ea typeface="Times New Roman" panose="02020603050405020304" pitchFamily="18" charset="0"/>
              </a:rPr>
              <a:t>Preprocessing</a:t>
            </a:r>
            <a:r>
              <a:rPr lang="en-US" sz="7200" spc="390" dirty="0">
                <a:solidFill>
                  <a:schemeClr val="bg1"/>
                </a:solidFill>
                <a:effectLst/>
                <a:latin typeface="Times New Roman" panose="02020603050405020304" pitchFamily="18" charset="0"/>
                <a:ea typeface="Times New Roman" panose="02020603050405020304" pitchFamily="18" charset="0"/>
              </a:rPr>
              <a:t> </a:t>
            </a:r>
            <a:r>
              <a:rPr lang="en-US" sz="7200" spc="-20" dirty="0">
                <a:solidFill>
                  <a:schemeClr val="bg1"/>
                </a:solidFill>
                <a:effectLst/>
                <a:latin typeface="Times New Roman" panose="02020603050405020304" pitchFamily="18" charset="0"/>
                <a:ea typeface="Times New Roman" panose="02020603050405020304" pitchFamily="18" charset="0"/>
              </a:rPr>
              <a:t>Data</a:t>
            </a:r>
            <a:endParaRPr lang="ar-EG" sz="7200" dirty="0">
              <a:solidFill>
                <a:schemeClr val="bg1"/>
              </a:solidFill>
            </a:endParaRPr>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Freeform 2">
            <a:extLst>
              <a:ext uri="{FF2B5EF4-FFF2-40B4-BE49-F238E27FC236}">
                <a16:creationId xmlns:a16="http://schemas.microsoft.com/office/drawing/2014/main" id="{23EE0C05-A3F1-41AE-B284-56B1B5B86950}"/>
              </a:ext>
            </a:extLst>
          </p:cNvPr>
          <p:cNvSpPr/>
          <p:nvPr/>
        </p:nvSpPr>
        <p:spPr>
          <a:xfrm>
            <a:off x="-2902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sz="7200" dirty="0">
              <a:solidFill>
                <a:schemeClr val="bg1"/>
              </a:solidFill>
            </a:endParaRPr>
          </a:p>
        </p:txBody>
      </p:sp>
      <p:sp>
        <p:nvSpPr>
          <p:cNvPr id="10" name="TextBox 9">
            <a:extLst>
              <a:ext uri="{FF2B5EF4-FFF2-40B4-BE49-F238E27FC236}">
                <a16:creationId xmlns:a16="http://schemas.microsoft.com/office/drawing/2014/main" id="{BA2E7AAB-1641-4229-8577-7D931144A2F0}"/>
              </a:ext>
            </a:extLst>
          </p:cNvPr>
          <p:cNvSpPr txBox="1"/>
          <p:nvPr/>
        </p:nvSpPr>
        <p:spPr>
          <a:xfrm>
            <a:off x="863871" y="1127624"/>
            <a:ext cx="10522317" cy="1046440"/>
          </a:xfrm>
          <a:prstGeom prst="rect">
            <a:avLst/>
          </a:prstGeom>
          <a:noFill/>
        </p:spPr>
        <p:txBody>
          <a:bodyPr wrap="square">
            <a:spAutoFit/>
          </a:bodyPr>
          <a:lstStyle/>
          <a:p>
            <a:r>
              <a:rPr lang="en-US" sz="6200" b="1" dirty="0">
                <a:solidFill>
                  <a:schemeClr val="bg1"/>
                </a:solidFill>
                <a:effectLst/>
                <a:latin typeface="Play" panose="020B0604020202020204" charset="0"/>
                <a:ea typeface="Times New Roman" panose="02020603050405020304" pitchFamily="18" charset="0"/>
              </a:rPr>
              <a:t>Preprocessing</a:t>
            </a:r>
            <a:r>
              <a:rPr lang="en-US" sz="6200" b="1" spc="390" dirty="0">
                <a:solidFill>
                  <a:schemeClr val="bg1"/>
                </a:solidFill>
                <a:effectLst/>
                <a:latin typeface="Play" panose="020B0604020202020204" charset="0"/>
                <a:ea typeface="Times New Roman" panose="02020603050405020304" pitchFamily="18" charset="0"/>
              </a:rPr>
              <a:t> </a:t>
            </a:r>
            <a:r>
              <a:rPr lang="en-US" sz="6200" b="1" spc="-20" dirty="0">
                <a:solidFill>
                  <a:schemeClr val="bg1"/>
                </a:solidFill>
                <a:effectLst/>
                <a:latin typeface="Play" panose="020B0604020202020204" charset="0"/>
                <a:ea typeface="Times New Roman" panose="02020603050405020304" pitchFamily="18" charset="0"/>
              </a:rPr>
              <a:t>Data</a:t>
            </a:r>
            <a:endParaRPr lang="ar-EG" sz="6200" b="1" dirty="0">
              <a:solidFill>
                <a:schemeClr val="bg1"/>
              </a:solidFill>
              <a:latin typeface="Play" panose="020B0604020202020204" charset="0"/>
            </a:endParaRPr>
          </a:p>
        </p:txBody>
      </p:sp>
      <p:sp>
        <p:nvSpPr>
          <p:cNvPr id="11" name="TextBox 10">
            <a:extLst>
              <a:ext uri="{FF2B5EF4-FFF2-40B4-BE49-F238E27FC236}">
                <a16:creationId xmlns:a16="http://schemas.microsoft.com/office/drawing/2014/main" id="{DF8B767C-DAE3-45E0-87CD-45E0DDB54C37}"/>
              </a:ext>
            </a:extLst>
          </p:cNvPr>
          <p:cNvSpPr txBox="1"/>
          <p:nvPr/>
        </p:nvSpPr>
        <p:spPr>
          <a:xfrm>
            <a:off x="972990" y="2741882"/>
            <a:ext cx="8141981" cy="3170099"/>
          </a:xfrm>
          <a:prstGeom prst="rect">
            <a:avLst/>
          </a:prstGeom>
          <a:noFill/>
        </p:spPr>
        <p:txBody>
          <a:bodyPr wrap="square">
            <a:spAutoFit/>
          </a:bodyPr>
          <a:lstStyle/>
          <a:p>
            <a:pPr marL="0" marR="0" indent="0" rtl="0" eaLnBrk="0" fontAlgn="base" latinLnBrk="0" hangingPunct="0">
              <a:spcBef>
                <a:spcPts val="0"/>
              </a:spcBef>
              <a:spcAft>
                <a:spcPts val="0"/>
              </a:spcAft>
            </a:pPr>
            <a:r>
              <a:rPr lang="en-US" sz="4000" b="0" i="0" kern="1200" baseline="0" dirty="0">
                <a:ln>
                  <a:noFill/>
                </a:ln>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4000" b="0" i="0" kern="1200" baseline="0" dirty="0">
                <a:ln>
                  <a:noFill/>
                </a:ln>
                <a:solidFill>
                  <a:schemeClr val="bg1"/>
                </a:solidFill>
                <a:effectLst/>
                <a:latin typeface="Play" panose="020B0604020202020204" charset="0"/>
                <a:ea typeface="Times New Roman" panose="02020603050405020304" pitchFamily="18" charset="0"/>
                <a:cs typeface="Arial" panose="020B0604020202020204" pitchFamily="34" charset="0"/>
              </a:rPr>
              <a:t>process is converting categorical data into numerical data, as many machine learning algorithms require numerical input to perform calculations</a:t>
            </a:r>
            <a:endParaRPr lang="ar-EG" sz="4000" dirty="0">
              <a:solidFill>
                <a:schemeClr val="bg1"/>
              </a:solidFill>
              <a:effectLst/>
              <a:latin typeface="Play" panose="020B0604020202020204" charset="0"/>
            </a:endParaRPr>
          </a:p>
        </p:txBody>
      </p:sp>
      <p:pic>
        <p:nvPicPr>
          <p:cNvPr id="12" name="Image 104">
            <a:extLst>
              <a:ext uri="{FF2B5EF4-FFF2-40B4-BE49-F238E27FC236}">
                <a16:creationId xmlns:a16="http://schemas.microsoft.com/office/drawing/2014/main" id="{35E60427-329A-4D3D-9B17-104884620AB3}"/>
              </a:ext>
            </a:extLst>
          </p:cNvPr>
          <p:cNvPicPr/>
          <p:nvPr/>
        </p:nvPicPr>
        <p:blipFill>
          <a:blip r:embed="rId3" cstate="print"/>
          <a:stretch>
            <a:fillRect/>
          </a:stretch>
        </p:blipFill>
        <p:spPr>
          <a:xfrm>
            <a:off x="9448800" y="3869506"/>
            <a:ext cx="7929373" cy="5830923"/>
          </a:xfrm>
          <a:prstGeom prst="rect">
            <a:avLst/>
          </a:prstGeom>
        </p:spPr>
      </p:pic>
      <p:sp>
        <p:nvSpPr>
          <p:cNvPr id="13" name="TextBox 12">
            <a:extLst>
              <a:ext uri="{FF2B5EF4-FFF2-40B4-BE49-F238E27FC236}">
                <a16:creationId xmlns:a16="http://schemas.microsoft.com/office/drawing/2014/main" id="{98947D30-5B71-40DF-A921-055D6B55A016}"/>
              </a:ext>
            </a:extLst>
          </p:cNvPr>
          <p:cNvSpPr txBox="1"/>
          <p:nvPr/>
        </p:nvSpPr>
        <p:spPr>
          <a:xfrm>
            <a:off x="919480" y="6072072"/>
            <a:ext cx="10522317" cy="1692771"/>
          </a:xfrm>
          <a:prstGeom prst="rect">
            <a:avLst/>
          </a:prstGeom>
          <a:noFill/>
        </p:spPr>
        <p:txBody>
          <a:bodyPr wrap="square">
            <a:spAutoFit/>
          </a:bodyPr>
          <a:lstStyle/>
          <a:p>
            <a:r>
              <a:rPr lang="en-US" sz="1800" spc="-65" dirty="0">
                <a:solidFill>
                  <a:srgbClr val="0D0D0D"/>
                </a:solidFill>
                <a:effectLst/>
                <a:latin typeface="Times New Roman" panose="02020603050405020304" pitchFamily="18" charset="0"/>
                <a:ea typeface="Times New Roman" panose="02020603050405020304" pitchFamily="18" charset="0"/>
              </a:rPr>
              <a:t> </a:t>
            </a:r>
            <a:r>
              <a:rPr lang="en-US" sz="4400" spc="-65" dirty="0">
                <a:solidFill>
                  <a:schemeClr val="bg1"/>
                </a:solidFill>
                <a:effectLst/>
                <a:latin typeface="Times New Roman" panose="02020603050405020304" pitchFamily="18" charset="0"/>
                <a:ea typeface="Times New Roman" panose="02020603050405020304" pitchFamily="18" charset="0"/>
              </a:rPr>
              <a:t>- </a:t>
            </a:r>
            <a:r>
              <a:rPr lang="en-US" sz="4000" dirty="0" err="1">
                <a:solidFill>
                  <a:schemeClr val="bg1"/>
                </a:solidFill>
                <a:effectLst/>
                <a:latin typeface="Play" panose="020B0604020202020204" charset="0"/>
                <a:ea typeface="Times New Roman" panose="02020603050405020304" pitchFamily="18" charset="0"/>
              </a:rPr>
              <a:t>LabelEncoder</a:t>
            </a:r>
            <a:r>
              <a:rPr lang="en-US" sz="1800" spc="-65" dirty="0">
                <a:solidFill>
                  <a:srgbClr val="0D0D0D"/>
                </a:solidFill>
                <a:effectLst/>
                <a:latin typeface="Times New Roman" panose="02020603050405020304" pitchFamily="18" charset="0"/>
                <a:ea typeface="Times New Roman" panose="02020603050405020304" pitchFamily="18" charset="0"/>
              </a:rPr>
              <a:t> </a:t>
            </a:r>
          </a:p>
          <a:p>
            <a:endParaRPr lang="ar-EG" sz="6000" dirty="0">
              <a:solidFill>
                <a:schemeClr val="bg1"/>
              </a:solidFill>
            </a:endParaRPr>
          </a:p>
        </p:txBody>
      </p:sp>
      <p:pic>
        <p:nvPicPr>
          <p:cNvPr id="15" name="Image 105">
            <a:extLst>
              <a:ext uri="{FF2B5EF4-FFF2-40B4-BE49-F238E27FC236}">
                <a16:creationId xmlns:a16="http://schemas.microsoft.com/office/drawing/2014/main" id="{3DA69415-B50E-4987-B1C5-6BAA235A4B31}"/>
              </a:ext>
            </a:extLst>
          </p:cNvPr>
          <p:cNvPicPr/>
          <p:nvPr/>
        </p:nvPicPr>
        <p:blipFill>
          <a:blip r:embed="rId4" cstate="print"/>
          <a:stretch>
            <a:fillRect/>
          </a:stretch>
        </p:blipFill>
        <p:spPr>
          <a:xfrm>
            <a:off x="9448800" y="2481432"/>
            <a:ext cx="7929373" cy="1080706"/>
          </a:xfrm>
          <a:prstGeom prst="rect">
            <a:avLst/>
          </a:prstGeom>
        </p:spPr>
      </p:pic>
    </p:spTree>
    <p:extLst>
      <p:ext uri="{BB962C8B-B14F-4D97-AF65-F5344CB8AC3E}">
        <p14:creationId xmlns:p14="http://schemas.microsoft.com/office/powerpoint/2010/main" val="11252126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grpSp>
        <p:nvGrpSpPr>
          <p:cNvPr id="5" name="Group 5"/>
          <p:cNvGrpSpPr/>
          <p:nvPr/>
        </p:nvGrpSpPr>
        <p:grpSpPr>
          <a:xfrm>
            <a:off x="1028700" y="1071563"/>
            <a:ext cx="5322197" cy="5526477"/>
            <a:chOff x="0" y="57151"/>
            <a:chExt cx="7096263" cy="7368635"/>
          </a:xfrm>
        </p:grpSpPr>
        <p:sp>
          <p:nvSpPr>
            <p:cNvPr id="6" name="TextBox 6"/>
            <p:cNvSpPr txBox="1"/>
            <p:nvPr/>
          </p:nvSpPr>
          <p:spPr>
            <a:xfrm>
              <a:off x="0" y="57151"/>
              <a:ext cx="7096263" cy="1504685"/>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7" name="TextBox 7"/>
            <p:cNvSpPr txBox="1"/>
            <p:nvPr/>
          </p:nvSpPr>
          <p:spPr>
            <a:xfrm>
              <a:off x="0" y="6837762"/>
              <a:ext cx="5477034"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2" name="TextBox 11">
            <a:extLst>
              <a:ext uri="{FF2B5EF4-FFF2-40B4-BE49-F238E27FC236}">
                <a16:creationId xmlns:a16="http://schemas.microsoft.com/office/drawing/2014/main" id="{BE0E3CDE-AA7D-47A0-92FB-D3235F8A0C98}"/>
              </a:ext>
            </a:extLst>
          </p:cNvPr>
          <p:cNvSpPr txBox="1"/>
          <p:nvPr/>
        </p:nvSpPr>
        <p:spPr>
          <a:xfrm>
            <a:off x="564475" y="424997"/>
            <a:ext cx="9144000" cy="1446550"/>
          </a:xfrm>
          <a:prstGeom prst="rect">
            <a:avLst/>
          </a:prstGeom>
          <a:noFill/>
        </p:spPr>
        <p:txBody>
          <a:bodyPr wrap="square">
            <a:spAutoFit/>
          </a:bodyPr>
          <a:lstStyle/>
          <a:p>
            <a:r>
              <a:rPr lang="en-US" sz="8800" b="1" dirty="0">
                <a:solidFill>
                  <a:schemeClr val="bg1"/>
                </a:solidFill>
                <a:latin typeface="Play" panose="020B0604020202020204" charset="0"/>
              </a:rPr>
              <a:t>Dataset</a:t>
            </a:r>
            <a:endParaRPr lang="ar-EG" sz="8800" b="1" dirty="0">
              <a:solidFill>
                <a:schemeClr val="bg1"/>
              </a:solidFill>
              <a:latin typeface="Play" panose="020B0604020202020204" charset="0"/>
            </a:endParaRPr>
          </a:p>
        </p:txBody>
      </p:sp>
      <p:pic>
        <p:nvPicPr>
          <p:cNvPr id="13" name="Content Placeholder 6" descr="A screenshot of a computer&#10;&#10;Description automatically generated">
            <a:extLst>
              <a:ext uri="{FF2B5EF4-FFF2-40B4-BE49-F238E27FC236}">
                <a16:creationId xmlns:a16="http://schemas.microsoft.com/office/drawing/2014/main" id="{DC03BD45-B47C-419C-840B-AC1509ED323E}"/>
              </a:ext>
            </a:extLst>
          </p:cNvPr>
          <p:cNvPicPr>
            <a:picLocks noChangeAspect="1"/>
          </p:cNvPicPr>
          <p:nvPr/>
        </p:nvPicPr>
        <p:blipFill rotWithShape="1">
          <a:blip r:embed="rId2">
            <a:extLst>
              <a:ext uri="{28A0092B-C50C-407E-A947-70E740481C1C}">
                <a14:useLocalDpi xmlns:a14="http://schemas.microsoft.com/office/drawing/2010/main" val="0"/>
              </a:ext>
            </a:extLst>
          </a:blip>
          <a:srcRect t="19120"/>
          <a:stretch/>
        </p:blipFill>
        <p:spPr>
          <a:xfrm>
            <a:off x="129235" y="3314700"/>
            <a:ext cx="18029529" cy="59007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grpSp>
        <p:nvGrpSpPr>
          <p:cNvPr id="3" name="Group 3"/>
          <p:cNvGrpSpPr/>
          <p:nvPr/>
        </p:nvGrpSpPr>
        <p:grpSpPr>
          <a:xfrm>
            <a:off x="4897081" y="1972782"/>
            <a:ext cx="7808035" cy="7895118"/>
            <a:chOff x="-1035515" y="-176626"/>
            <a:chExt cx="4378459" cy="2698206"/>
          </a:xfrm>
        </p:grpSpPr>
        <p:sp>
          <p:nvSpPr>
            <p:cNvPr id="4" name="Freeform 4"/>
            <p:cNvSpPr/>
            <p:nvPr/>
          </p:nvSpPr>
          <p:spPr>
            <a:xfrm>
              <a:off x="-1035515" y="-176626"/>
              <a:ext cx="4378459" cy="2698206"/>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solidFill>
              <a:srgbClr val="FFFFFF">
                <a:alpha val="9804"/>
              </a:srgbClr>
            </a:solidFill>
          </p:spPr>
        </p:sp>
      </p:grpSp>
      <p:grpSp>
        <p:nvGrpSpPr>
          <p:cNvPr id="6" name="Group 6"/>
          <p:cNvGrpSpPr/>
          <p:nvPr/>
        </p:nvGrpSpPr>
        <p:grpSpPr>
          <a:xfrm>
            <a:off x="1028700" y="1348101"/>
            <a:ext cx="13495946" cy="2016256"/>
            <a:chOff x="0" y="57150"/>
            <a:chExt cx="17994594" cy="2688341"/>
          </a:xfrm>
        </p:grpSpPr>
        <p:sp>
          <p:nvSpPr>
            <p:cNvPr id="7" name="TextBox 7"/>
            <p:cNvSpPr txBox="1"/>
            <p:nvPr/>
          </p:nvSpPr>
          <p:spPr>
            <a:xfrm>
              <a:off x="0" y="57150"/>
              <a:ext cx="17994594" cy="1564217"/>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8" name="TextBox 8"/>
            <p:cNvSpPr txBox="1"/>
            <p:nvPr/>
          </p:nvSpPr>
          <p:spPr>
            <a:xfrm>
              <a:off x="0" y="2157467"/>
              <a:ext cx="17994594"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4" name="TextBox 13">
            <a:extLst>
              <a:ext uri="{FF2B5EF4-FFF2-40B4-BE49-F238E27FC236}">
                <a16:creationId xmlns:a16="http://schemas.microsoft.com/office/drawing/2014/main" id="{33C044BE-FEE2-4D25-8B20-2367CCB81B33}"/>
              </a:ext>
            </a:extLst>
          </p:cNvPr>
          <p:cNvSpPr txBox="1"/>
          <p:nvPr/>
        </p:nvSpPr>
        <p:spPr>
          <a:xfrm>
            <a:off x="685800" y="649343"/>
            <a:ext cx="9220200" cy="1323439"/>
          </a:xfrm>
          <a:prstGeom prst="rect">
            <a:avLst/>
          </a:prstGeom>
          <a:noFill/>
        </p:spPr>
        <p:txBody>
          <a:bodyPr wrap="square">
            <a:spAutoFit/>
          </a:bodyPr>
          <a:lstStyle/>
          <a:p>
            <a:r>
              <a:rPr lang="en-US" sz="8000" dirty="0">
                <a:solidFill>
                  <a:schemeClr val="bg1"/>
                </a:solidFill>
              </a:rPr>
              <a:t>Data Information </a:t>
            </a:r>
            <a:endParaRPr lang="ar-EG" sz="8000" dirty="0">
              <a:solidFill>
                <a:schemeClr val="bg1"/>
              </a:solidFill>
            </a:endParaRPr>
          </a:p>
        </p:txBody>
      </p:sp>
      <p:pic>
        <p:nvPicPr>
          <p:cNvPr id="17" name="Picture 16">
            <a:extLst>
              <a:ext uri="{FF2B5EF4-FFF2-40B4-BE49-F238E27FC236}">
                <a16:creationId xmlns:a16="http://schemas.microsoft.com/office/drawing/2014/main" id="{26DE08B3-B767-4AFA-B86B-35B91652D338}"/>
              </a:ext>
            </a:extLst>
          </p:cNvPr>
          <p:cNvPicPr>
            <a:picLocks noChangeAspect="1"/>
          </p:cNvPicPr>
          <p:nvPr/>
        </p:nvPicPr>
        <p:blipFill>
          <a:blip r:embed="rId2"/>
          <a:stretch>
            <a:fillRect/>
          </a:stretch>
        </p:blipFill>
        <p:spPr>
          <a:xfrm>
            <a:off x="5638800" y="2498404"/>
            <a:ext cx="6324599" cy="68915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a:off x="4000528" y="6317398"/>
            <a:ext cx="16454311" cy="7939205"/>
          </a:xfrm>
          <a:custGeom>
            <a:avLst/>
            <a:gdLst/>
            <a:ahLst/>
            <a:cxnLst/>
            <a:rect l="l" t="t" r="r" b="b"/>
            <a:pathLst>
              <a:path w="16454311" h="7939205">
                <a:moveTo>
                  <a:pt x="0" y="0"/>
                </a:moveTo>
                <a:lnTo>
                  <a:pt x="16454310" y="0"/>
                </a:lnTo>
                <a:lnTo>
                  <a:pt x="16454310" y="7939204"/>
                </a:lnTo>
                <a:lnTo>
                  <a:pt x="0" y="7939204"/>
                </a:lnTo>
                <a:lnTo>
                  <a:pt x="0" y="0"/>
                </a:lnTo>
                <a:close/>
              </a:path>
            </a:pathLst>
          </a:custGeom>
          <a:blipFill>
            <a:blip r:embed="rId2">
              <a:alphaModFix amt="77000"/>
            </a:blip>
            <a:stretch>
              <a:fillRect/>
            </a:stretch>
          </a:blipFill>
        </p:spPr>
      </p:sp>
      <p:sp>
        <p:nvSpPr>
          <p:cNvPr id="3" name="Freeform 3"/>
          <p:cNvSpPr/>
          <p:nvPr/>
        </p:nvSpPr>
        <p:spPr>
          <a:xfrm rot="5608764">
            <a:off x="-3802725" y="-2290680"/>
            <a:ext cx="8870507" cy="8748538"/>
          </a:xfrm>
          <a:custGeom>
            <a:avLst/>
            <a:gdLst/>
            <a:ahLst/>
            <a:cxnLst/>
            <a:rect l="l" t="t" r="r" b="b"/>
            <a:pathLst>
              <a:path w="8870507" h="8748538">
                <a:moveTo>
                  <a:pt x="0" y="0"/>
                </a:moveTo>
                <a:lnTo>
                  <a:pt x="8870507" y="0"/>
                </a:lnTo>
                <a:lnTo>
                  <a:pt x="8870507" y="8748538"/>
                </a:lnTo>
                <a:lnTo>
                  <a:pt x="0" y="8748538"/>
                </a:lnTo>
                <a:lnTo>
                  <a:pt x="0" y="0"/>
                </a:lnTo>
                <a:close/>
              </a:path>
            </a:pathLst>
          </a:custGeom>
          <a:blipFill>
            <a:blip r:embed="rId3">
              <a:alphaModFix amt="32999"/>
            </a:blip>
            <a:stretch>
              <a:fillRect/>
            </a:stretch>
          </a:blipFill>
        </p:spPr>
      </p:sp>
      <p:sp>
        <p:nvSpPr>
          <p:cNvPr id="8" name="TextBox 7">
            <a:extLst>
              <a:ext uri="{FF2B5EF4-FFF2-40B4-BE49-F238E27FC236}">
                <a16:creationId xmlns:a16="http://schemas.microsoft.com/office/drawing/2014/main" id="{78A3A961-C351-4544-8F0C-DD8D3EA9295A}"/>
              </a:ext>
            </a:extLst>
          </p:cNvPr>
          <p:cNvSpPr txBox="1"/>
          <p:nvPr/>
        </p:nvSpPr>
        <p:spPr>
          <a:xfrm>
            <a:off x="914400" y="1114156"/>
            <a:ext cx="12228286" cy="2000548"/>
          </a:xfrm>
          <a:prstGeom prst="rect">
            <a:avLst/>
          </a:prstGeom>
          <a:noFill/>
        </p:spPr>
        <p:txBody>
          <a:bodyPr wrap="square">
            <a:spAutoFit/>
          </a:bodyPr>
          <a:lstStyle/>
          <a:p>
            <a:r>
              <a:rPr lang="en-US" sz="6200" b="1" dirty="0">
                <a:solidFill>
                  <a:schemeClr val="bg1"/>
                </a:solidFill>
                <a:latin typeface="Play" panose="020B0604020202020204" charset="0"/>
              </a:rPr>
              <a:t>Statistical Overview on Categorical Data</a:t>
            </a:r>
            <a:endParaRPr lang="ar-EG" sz="6200" b="1" dirty="0">
              <a:solidFill>
                <a:schemeClr val="bg1"/>
              </a:solidFill>
              <a:latin typeface="Play" panose="020B0604020202020204" charset="0"/>
            </a:endParaRPr>
          </a:p>
        </p:txBody>
      </p:sp>
      <p:pic>
        <p:nvPicPr>
          <p:cNvPr id="9" name="Picture 8" descr="A screenshot of a computer&#10;&#10;Description automatically generated">
            <a:extLst>
              <a:ext uri="{FF2B5EF4-FFF2-40B4-BE49-F238E27FC236}">
                <a16:creationId xmlns:a16="http://schemas.microsoft.com/office/drawing/2014/main" id="{E3F8F2A1-37F1-46DA-B10B-C2CFBC67DDCE}"/>
              </a:ext>
            </a:extLst>
          </p:cNvPr>
          <p:cNvPicPr>
            <a:picLocks noChangeAspect="1"/>
          </p:cNvPicPr>
          <p:nvPr/>
        </p:nvPicPr>
        <p:blipFill rotWithShape="1">
          <a:blip r:embed="rId4">
            <a:extLst>
              <a:ext uri="{28A0092B-C50C-407E-A947-70E740481C1C}">
                <a14:useLocalDpi xmlns:a14="http://schemas.microsoft.com/office/drawing/2010/main" val="0"/>
              </a:ext>
            </a:extLst>
          </a:blip>
          <a:srcRect t="21592" r="43504"/>
          <a:stretch/>
        </p:blipFill>
        <p:spPr>
          <a:xfrm>
            <a:off x="3352800" y="3314700"/>
            <a:ext cx="10896600" cy="5029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a:off x="4000528" y="6317398"/>
            <a:ext cx="16454311" cy="7939205"/>
          </a:xfrm>
          <a:custGeom>
            <a:avLst/>
            <a:gdLst/>
            <a:ahLst/>
            <a:cxnLst/>
            <a:rect l="l" t="t" r="r" b="b"/>
            <a:pathLst>
              <a:path w="16454311" h="7939205">
                <a:moveTo>
                  <a:pt x="0" y="0"/>
                </a:moveTo>
                <a:lnTo>
                  <a:pt x="16454310" y="0"/>
                </a:lnTo>
                <a:lnTo>
                  <a:pt x="16454310" y="7939204"/>
                </a:lnTo>
                <a:lnTo>
                  <a:pt x="0" y="7939204"/>
                </a:lnTo>
                <a:lnTo>
                  <a:pt x="0" y="0"/>
                </a:lnTo>
                <a:close/>
              </a:path>
            </a:pathLst>
          </a:custGeom>
          <a:blipFill>
            <a:blip r:embed="rId2">
              <a:alphaModFix amt="77000"/>
            </a:blip>
            <a:stretch>
              <a:fillRect/>
            </a:stretch>
          </a:blipFill>
        </p:spPr>
      </p:sp>
      <p:sp>
        <p:nvSpPr>
          <p:cNvPr id="3" name="Freeform 3"/>
          <p:cNvSpPr/>
          <p:nvPr/>
        </p:nvSpPr>
        <p:spPr>
          <a:xfrm rot="5608764">
            <a:off x="-3802725" y="-2290680"/>
            <a:ext cx="8870507" cy="8748538"/>
          </a:xfrm>
          <a:custGeom>
            <a:avLst/>
            <a:gdLst/>
            <a:ahLst/>
            <a:cxnLst/>
            <a:rect l="l" t="t" r="r" b="b"/>
            <a:pathLst>
              <a:path w="8870507" h="8748538">
                <a:moveTo>
                  <a:pt x="0" y="0"/>
                </a:moveTo>
                <a:lnTo>
                  <a:pt x="8870507" y="0"/>
                </a:lnTo>
                <a:lnTo>
                  <a:pt x="8870507" y="8748538"/>
                </a:lnTo>
                <a:lnTo>
                  <a:pt x="0" y="8748538"/>
                </a:lnTo>
                <a:lnTo>
                  <a:pt x="0" y="0"/>
                </a:lnTo>
                <a:close/>
              </a:path>
            </a:pathLst>
          </a:custGeom>
          <a:blipFill>
            <a:blip r:embed="rId3">
              <a:alphaModFix amt="32999"/>
            </a:blip>
            <a:stretch>
              <a:fillRect/>
            </a:stretch>
          </a:blipFill>
        </p:spPr>
      </p:sp>
      <p:sp>
        <p:nvSpPr>
          <p:cNvPr id="8" name="TextBox 7">
            <a:extLst>
              <a:ext uri="{FF2B5EF4-FFF2-40B4-BE49-F238E27FC236}">
                <a16:creationId xmlns:a16="http://schemas.microsoft.com/office/drawing/2014/main" id="{78A3A961-C351-4544-8F0C-DD8D3EA9295A}"/>
              </a:ext>
            </a:extLst>
          </p:cNvPr>
          <p:cNvSpPr txBox="1"/>
          <p:nvPr/>
        </p:nvSpPr>
        <p:spPr>
          <a:xfrm>
            <a:off x="914400" y="1114156"/>
            <a:ext cx="12228286" cy="2000548"/>
          </a:xfrm>
          <a:prstGeom prst="rect">
            <a:avLst/>
          </a:prstGeom>
          <a:noFill/>
        </p:spPr>
        <p:txBody>
          <a:bodyPr wrap="square">
            <a:spAutoFit/>
          </a:bodyPr>
          <a:lstStyle/>
          <a:p>
            <a:r>
              <a:rPr lang="en-US" sz="6200" b="1" dirty="0">
                <a:solidFill>
                  <a:schemeClr val="bg1"/>
                </a:solidFill>
                <a:latin typeface="Play" panose="020B0604020202020204" charset="0"/>
              </a:rPr>
              <a:t>Statistical Overview on numerical  Data</a:t>
            </a:r>
            <a:endParaRPr lang="ar-EG" sz="6200" b="1" dirty="0">
              <a:solidFill>
                <a:schemeClr val="bg1"/>
              </a:solidFill>
              <a:latin typeface="Play" panose="020B0604020202020204" charset="0"/>
            </a:endParaRPr>
          </a:p>
        </p:txBody>
      </p:sp>
      <p:pic>
        <p:nvPicPr>
          <p:cNvPr id="6" name="Content Placeholder 3" descr="A screenshot of a computer&#10;&#10;Description automatically generated">
            <a:extLst>
              <a:ext uri="{FF2B5EF4-FFF2-40B4-BE49-F238E27FC236}">
                <a16:creationId xmlns:a16="http://schemas.microsoft.com/office/drawing/2014/main" id="{B4E07AB7-04BB-4D63-AD1D-FA85764C4999}"/>
              </a:ext>
            </a:extLst>
          </p:cNvPr>
          <p:cNvPicPr>
            <a:picLocks noChangeAspect="1"/>
          </p:cNvPicPr>
          <p:nvPr/>
        </p:nvPicPr>
        <p:blipFill rotWithShape="1">
          <a:blip r:embed="rId4">
            <a:extLst>
              <a:ext uri="{28A0092B-C50C-407E-A947-70E740481C1C}">
                <a14:useLocalDpi xmlns:a14="http://schemas.microsoft.com/office/drawing/2010/main" val="0"/>
              </a:ext>
            </a:extLst>
          </a:blip>
          <a:srcRect t="15529" r="32516"/>
          <a:stretch/>
        </p:blipFill>
        <p:spPr>
          <a:xfrm>
            <a:off x="2624466" y="3969602"/>
            <a:ext cx="9513674" cy="447879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6520C43-CBA2-449C-9B8E-416AB4ABCE7A}"/>
              </a:ext>
            </a:extLst>
          </p:cNvPr>
          <p:cNvPicPr>
            <a:picLocks noChangeAspect="1"/>
          </p:cNvPicPr>
          <p:nvPr/>
        </p:nvPicPr>
        <p:blipFill rotWithShape="1">
          <a:blip r:embed="rId5">
            <a:extLst>
              <a:ext uri="{28A0092B-C50C-407E-A947-70E740481C1C}">
                <a14:useLocalDpi xmlns:a14="http://schemas.microsoft.com/office/drawing/2010/main" val="0"/>
              </a:ext>
            </a:extLst>
          </a:blip>
          <a:srcRect t="17797" r="79370"/>
          <a:stretch/>
        </p:blipFill>
        <p:spPr>
          <a:xfrm>
            <a:off x="12159968" y="3969601"/>
            <a:ext cx="2828695" cy="4478791"/>
          </a:xfrm>
          <a:prstGeom prst="rect">
            <a:avLst/>
          </a:prstGeom>
        </p:spPr>
      </p:pic>
    </p:spTree>
    <p:extLst>
      <p:ext uri="{BB962C8B-B14F-4D97-AF65-F5344CB8AC3E}">
        <p14:creationId xmlns:p14="http://schemas.microsoft.com/office/powerpoint/2010/main" val="7210370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5400000">
            <a:off x="4151630" y="-4875529"/>
            <a:ext cx="17341284" cy="15433743"/>
          </a:xfrm>
          <a:custGeom>
            <a:avLst/>
            <a:gdLst/>
            <a:ahLst/>
            <a:cxnLst/>
            <a:rect l="l" t="t" r="r" b="b"/>
            <a:pathLst>
              <a:path w="17341284" h="15433743">
                <a:moveTo>
                  <a:pt x="0" y="0"/>
                </a:moveTo>
                <a:lnTo>
                  <a:pt x="17341284" y="0"/>
                </a:lnTo>
                <a:lnTo>
                  <a:pt x="17341284" y="15433743"/>
                </a:lnTo>
                <a:lnTo>
                  <a:pt x="0" y="15433743"/>
                </a:lnTo>
                <a:lnTo>
                  <a:pt x="0" y="0"/>
                </a:lnTo>
                <a:close/>
              </a:path>
            </a:pathLst>
          </a:custGeom>
          <a:blipFill>
            <a:blip r:embed="rId2">
              <a:alphaModFix amt="21999"/>
            </a:blip>
            <a:stretch>
              <a:fillRect/>
            </a:stretch>
          </a:blipFill>
        </p:spPr>
      </p:sp>
      <p:sp>
        <p:nvSpPr>
          <p:cNvPr id="3" name="Freeform 3"/>
          <p:cNvSpPr/>
          <p:nvPr/>
        </p:nvSpPr>
        <p:spPr>
          <a:xfrm>
            <a:off x="13428514" y="723900"/>
            <a:ext cx="2344535" cy="2612295"/>
          </a:xfrm>
          <a:custGeom>
            <a:avLst/>
            <a:gdLst/>
            <a:ahLst/>
            <a:cxnLst/>
            <a:rect l="l" t="t" r="r" b="b"/>
            <a:pathLst>
              <a:path w="2344535" h="2612295">
                <a:moveTo>
                  <a:pt x="0" y="0"/>
                </a:moveTo>
                <a:lnTo>
                  <a:pt x="2344535" y="0"/>
                </a:lnTo>
                <a:lnTo>
                  <a:pt x="2344535" y="2612295"/>
                </a:lnTo>
                <a:lnTo>
                  <a:pt x="0" y="2612295"/>
                </a:lnTo>
                <a:lnTo>
                  <a:pt x="0" y="0"/>
                </a:lnTo>
                <a:close/>
              </a:path>
            </a:pathLst>
          </a:custGeom>
          <a:blipFill>
            <a:blip r:embed="rId3"/>
            <a:stretch>
              <a:fillRect/>
            </a:stretch>
          </a:blipFill>
        </p:spPr>
      </p:sp>
      <p:sp>
        <p:nvSpPr>
          <p:cNvPr id="4" name="Freeform 4"/>
          <p:cNvSpPr/>
          <p:nvPr/>
        </p:nvSpPr>
        <p:spPr>
          <a:xfrm>
            <a:off x="-1006495" y="-2857500"/>
            <a:ext cx="9135155" cy="8130288"/>
          </a:xfrm>
          <a:custGeom>
            <a:avLst/>
            <a:gdLst/>
            <a:ahLst/>
            <a:cxnLst/>
            <a:rect l="l" t="t" r="r" b="b"/>
            <a:pathLst>
              <a:path w="9135155" h="8130288">
                <a:moveTo>
                  <a:pt x="0" y="0"/>
                </a:moveTo>
                <a:lnTo>
                  <a:pt x="9135155" y="0"/>
                </a:lnTo>
                <a:lnTo>
                  <a:pt x="9135155" y="8130288"/>
                </a:lnTo>
                <a:lnTo>
                  <a:pt x="0" y="8130288"/>
                </a:lnTo>
                <a:lnTo>
                  <a:pt x="0" y="0"/>
                </a:lnTo>
                <a:close/>
              </a:path>
            </a:pathLst>
          </a:custGeom>
          <a:blipFill>
            <a:blip r:embed="rId2"/>
            <a:stretch>
              <a:fillRect/>
            </a:stretch>
          </a:blipFill>
        </p:spPr>
      </p:sp>
      <p:sp>
        <p:nvSpPr>
          <p:cNvPr id="6" name="TextBox 6"/>
          <p:cNvSpPr txBox="1"/>
          <p:nvPr/>
        </p:nvSpPr>
        <p:spPr>
          <a:xfrm>
            <a:off x="3687218" y="3430990"/>
            <a:ext cx="10913564" cy="1128514"/>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sp>
        <p:nvSpPr>
          <p:cNvPr id="8" name="Freeform 8"/>
          <p:cNvSpPr/>
          <p:nvPr/>
        </p:nvSpPr>
        <p:spPr>
          <a:xfrm>
            <a:off x="3640766" y="8396169"/>
            <a:ext cx="3954679" cy="3781662"/>
          </a:xfrm>
          <a:custGeom>
            <a:avLst/>
            <a:gdLst/>
            <a:ahLst/>
            <a:cxnLst/>
            <a:rect l="l" t="t" r="r" b="b"/>
            <a:pathLst>
              <a:path w="3954679" h="3781662">
                <a:moveTo>
                  <a:pt x="0" y="0"/>
                </a:moveTo>
                <a:lnTo>
                  <a:pt x="3954679" y="0"/>
                </a:lnTo>
                <a:lnTo>
                  <a:pt x="3954679" y="3781662"/>
                </a:lnTo>
                <a:lnTo>
                  <a:pt x="0" y="3781662"/>
                </a:lnTo>
                <a:lnTo>
                  <a:pt x="0" y="0"/>
                </a:lnTo>
                <a:close/>
              </a:path>
            </a:pathLst>
          </a:custGeom>
          <a:blipFill>
            <a:blip r:embed="rId4"/>
            <a:stretch>
              <a:fillRect/>
            </a:stretch>
          </a:blipFill>
        </p:spPr>
      </p:sp>
      <p:sp>
        <p:nvSpPr>
          <p:cNvPr id="12" name="TextBox 11">
            <a:extLst>
              <a:ext uri="{FF2B5EF4-FFF2-40B4-BE49-F238E27FC236}">
                <a16:creationId xmlns:a16="http://schemas.microsoft.com/office/drawing/2014/main" id="{39C24396-8649-46CD-B17C-7C588FCE4FE9}"/>
              </a:ext>
            </a:extLst>
          </p:cNvPr>
          <p:cNvSpPr txBox="1"/>
          <p:nvPr/>
        </p:nvSpPr>
        <p:spPr>
          <a:xfrm>
            <a:off x="838200" y="1331622"/>
            <a:ext cx="10755084" cy="1200329"/>
          </a:xfrm>
          <a:prstGeom prst="rect">
            <a:avLst/>
          </a:prstGeom>
          <a:noFill/>
        </p:spPr>
        <p:txBody>
          <a:bodyPr wrap="square">
            <a:spAutoFit/>
          </a:bodyPr>
          <a:lstStyle/>
          <a:p>
            <a:r>
              <a:rPr lang="en-US" sz="7200" b="1" dirty="0">
                <a:solidFill>
                  <a:schemeClr val="bg1"/>
                </a:solidFill>
                <a:latin typeface="Play" panose="020B0604020202020204" charset="0"/>
              </a:rPr>
              <a:t>The Correlation</a:t>
            </a:r>
            <a:endParaRPr lang="ar-EG" sz="7200" b="1" dirty="0">
              <a:solidFill>
                <a:schemeClr val="bg1"/>
              </a:solidFill>
              <a:latin typeface="Play" panose="020B0604020202020204" charset="0"/>
            </a:endParaRPr>
          </a:p>
        </p:txBody>
      </p:sp>
      <p:pic>
        <p:nvPicPr>
          <p:cNvPr id="13" name="Content Placeholder 4">
            <a:extLst>
              <a:ext uri="{FF2B5EF4-FFF2-40B4-BE49-F238E27FC236}">
                <a16:creationId xmlns:a16="http://schemas.microsoft.com/office/drawing/2014/main" id="{C6F4F14E-E49E-4FFA-9A90-0B8D52D38989}"/>
              </a:ext>
            </a:extLst>
          </p:cNvPr>
          <p:cNvPicPr>
            <a:picLocks noChangeAspect="1"/>
          </p:cNvPicPr>
          <p:nvPr/>
        </p:nvPicPr>
        <p:blipFill rotWithShape="1">
          <a:blip r:embed="rId5">
            <a:extLst>
              <a:ext uri="{28A0092B-C50C-407E-A947-70E740481C1C}">
                <a14:useLocalDpi xmlns:a14="http://schemas.microsoft.com/office/drawing/2010/main" val="0"/>
              </a:ext>
            </a:extLst>
          </a:blip>
          <a:srcRect t="14882"/>
          <a:stretch/>
        </p:blipFill>
        <p:spPr>
          <a:xfrm>
            <a:off x="501517" y="3308818"/>
            <a:ext cx="10247583" cy="530690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BF4ECDA-556C-41F4-AA53-BA2777292890}"/>
              </a:ext>
            </a:extLst>
          </p:cNvPr>
          <p:cNvPicPr>
            <a:picLocks noChangeAspect="1"/>
          </p:cNvPicPr>
          <p:nvPr/>
        </p:nvPicPr>
        <p:blipFill rotWithShape="1">
          <a:blip r:embed="rId6"/>
          <a:srcRect t="16375" r="2708"/>
          <a:stretch/>
        </p:blipFill>
        <p:spPr>
          <a:xfrm>
            <a:off x="10972800" y="3308818"/>
            <a:ext cx="6818060" cy="53069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8283" t="-19002" r="-3472" b="-73642"/>
            </a:stretch>
          </a:blipFill>
        </p:spPr>
      </p:sp>
      <p:sp>
        <p:nvSpPr>
          <p:cNvPr id="3" name="TextBox 3"/>
          <p:cNvSpPr txBox="1"/>
          <p:nvPr/>
        </p:nvSpPr>
        <p:spPr>
          <a:xfrm>
            <a:off x="1028700" y="1028700"/>
            <a:ext cx="10358730" cy="489621"/>
          </a:xfrm>
          <a:prstGeom prst="rect">
            <a:avLst/>
          </a:prstGeom>
        </p:spPr>
        <p:txBody>
          <a:bodyPr lIns="0" tIns="0" rIns="0" bIns="0" rtlCol="0" anchor="t">
            <a:spAutoFit/>
          </a:bodyPr>
          <a:lstStyle/>
          <a:p>
            <a:pPr algn="l">
              <a:lnSpc>
                <a:spcPts val="2879"/>
              </a:lnSpc>
            </a:pPr>
            <a:r>
              <a:rPr lang="en-US" sz="7200" b="1" dirty="0">
                <a:solidFill>
                  <a:schemeClr val="bg1"/>
                </a:solidFill>
                <a:latin typeface="Play" panose="020B0604020202020204" charset="0"/>
              </a:rPr>
              <a:t>Unique Values</a:t>
            </a:r>
          </a:p>
        </p:txBody>
      </p:sp>
      <p:sp>
        <p:nvSpPr>
          <p:cNvPr id="4" name="Freeform 4"/>
          <p:cNvSpPr/>
          <p:nvPr/>
        </p:nvSpPr>
        <p:spPr>
          <a:xfrm>
            <a:off x="1486443" y="3427267"/>
            <a:ext cx="19103447" cy="9757053"/>
          </a:xfrm>
          <a:custGeom>
            <a:avLst/>
            <a:gdLst/>
            <a:ahLst/>
            <a:cxnLst/>
            <a:rect l="l" t="t" r="r" b="b"/>
            <a:pathLst>
              <a:path w="19103447" h="9757053">
                <a:moveTo>
                  <a:pt x="0" y="0"/>
                </a:moveTo>
                <a:lnTo>
                  <a:pt x="19103448" y="0"/>
                </a:lnTo>
                <a:lnTo>
                  <a:pt x="19103448" y="9757053"/>
                </a:lnTo>
                <a:lnTo>
                  <a:pt x="0" y="9757053"/>
                </a:lnTo>
                <a:lnTo>
                  <a:pt x="0" y="0"/>
                </a:lnTo>
                <a:close/>
              </a:path>
            </a:pathLst>
          </a:custGeom>
          <a:blipFill>
            <a:blip r:embed="rId3">
              <a:alphaModFix amt="92000"/>
            </a:blip>
            <a:stretch>
              <a:fillRect r="-14774" b="-99999"/>
            </a:stretch>
          </a:blipFill>
        </p:spPr>
      </p:sp>
      <p:grpSp>
        <p:nvGrpSpPr>
          <p:cNvPr id="5" name="Group 5"/>
          <p:cNvGrpSpPr/>
          <p:nvPr/>
        </p:nvGrpSpPr>
        <p:grpSpPr>
          <a:xfrm>
            <a:off x="1028700" y="2784060"/>
            <a:ext cx="6278817" cy="3503306"/>
            <a:chOff x="0" y="-9525"/>
            <a:chExt cx="8371756" cy="4671075"/>
          </a:xfrm>
        </p:grpSpPr>
        <p:sp>
          <p:nvSpPr>
            <p:cNvPr id="6" name="TextBox 6"/>
            <p:cNvSpPr txBox="1"/>
            <p:nvPr/>
          </p:nvSpPr>
          <p:spPr>
            <a:xfrm>
              <a:off x="0" y="-9525"/>
              <a:ext cx="8371756" cy="4073525"/>
            </a:xfrm>
            <a:prstGeom prst="rect">
              <a:avLst/>
            </a:prstGeom>
          </p:spPr>
          <p:txBody>
            <a:bodyPr lIns="0" tIns="0" rIns="0" bIns="0" rtlCol="0" anchor="t">
              <a:spAutoFit/>
            </a:bodyPr>
            <a:lstStyle/>
            <a:p>
              <a:pPr algn="l">
                <a:lnSpc>
                  <a:spcPts val="24000"/>
                </a:lnSpc>
              </a:pPr>
              <a:endParaRPr lang="en-US" sz="20000" dirty="0">
                <a:solidFill>
                  <a:srgbClr val="FFFFFF"/>
                </a:solidFill>
                <a:latin typeface="Play"/>
              </a:endParaRPr>
            </a:p>
          </p:txBody>
        </p:sp>
        <p:sp>
          <p:nvSpPr>
            <p:cNvPr id="7" name="TextBox 7"/>
            <p:cNvSpPr txBox="1"/>
            <p:nvPr/>
          </p:nvSpPr>
          <p:spPr>
            <a:xfrm>
              <a:off x="51511" y="4073526"/>
              <a:ext cx="8320245"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pic>
        <p:nvPicPr>
          <p:cNvPr id="11" name="Picture 10" descr="A screenshot of a computer&#10;&#10;Description automatically generated">
            <a:extLst>
              <a:ext uri="{FF2B5EF4-FFF2-40B4-BE49-F238E27FC236}">
                <a16:creationId xmlns:a16="http://schemas.microsoft.com/office/drawing/2014/main" id="{3EF5C911-205E-4548-A0E6-4566FB040D18}"/>
              </a:ext>
            </a:extLst>
          </p:cNvPr>
          <p:cNvPicPr>
            <a:picLocks noChangeAspect="1"/>
          </p:cNvPicPr>
          <p:nvPr/>
        </p:nvPicPr>
        <p:blipFill rotWithShape="1">
          <a:blip r:embed="rId4">
            <a:extLst>
              <a:ext uri="{28A0092B-C50C-407E-A947-70E740481C1C}">
                <a14:useLocalDpi xmlns:a14="http://schemas.microsoft.com/office/drawing/2010/main" val="0"/>
              </a:ext>
            </a:extLst>
          </a:blip>
          <a:srcRect t="40342" r="21793" b="1"/>
          <a:stretch/>
        </p:blipFill>
        <p:spPr>
          <a:xfrm>
            <a:off x="609600" y="4745313"/>
            <a:ext cx="7694346" cy="5085103"/>
          </a:xfrm>
          <a:prstGeom prst="rect">
            <a:avLst/>
          </a:prstGeom>
        </p:spPr>
      </p:pic>
      <p:pic>
        <p:nvPicPr>
          <p:cNvPr id="12" name="Content Placeholder 4" descr="A screenshot of a computer&#10;&#10;Description automatically generated">
            <a:extLst>
              <a:ext uri="{FF2B5EF4-FFF2-40B4-BE49-F238E27FC236}">
                <a16:creationId xmlns:a16="http://schemas.microsoft.com/office/drawing/2014/main" id="{AB5B0D4E-45D9-42D1-AD99-C2BC020B9D42}"/>
              </a:ext>
            </a:extLst>
          </p:cNvPr>
          <p:cNvPicPr>
            <a:picLocks noChangeAspect="1"/>
          </p:cNvPicPr>
          <p:nvPr/>
        </p:nvPicPr>
        <p:blipFill rotWithShape="1">
          <a:blip r:embed="rId5">
            <a:extLst>
              <a:ext uri="{28A0092B-C50C-407E-A947-70E740481C1C}">
                <a14:useLocalDpi xmlns:a14="http://schemas.microsoft.com/office/drawing/2010/main" val="0"/>
              </a:ext>
            </a:extLst>
          </a:blip>
          <a:srcRect r="29803" b="13436"/>
          <a:stretch/>
        </p:blipFill>
        <p:spPr>
          <a:xfrm>
            <a:off x="8642076" y="4745312"/>
            <a:ext cx="8883924" cy="5058923"/>
          </a:xfrm>
          <a:prstGeom prst="rect">
            <a:avLst/>
          </a:prstGeom>
        </p:spPr>
      </p:pic>
      <p:sp>
        <p:nvSpPr>
          <p:cNvPr id="8" name="Rectangle 7">
            <a:extLst>
              <a:ext uri="{FF2B5EF4-FFF2-40B4-BE49-F238E27FC236}">
                <a16:creationId xmlns:a16="http://schemas.microsoft.com/office/drawing/2014/main" id="{67E4E93D-FF1B-401D-8ADA-03088436AC22}"/>
              </a:ext>
            </a:extLst>
          </p:cNvPr>
          <p:cNvSpPr/>
          <p:nvPr/>
        </p:nvSpPr>
        <p:spPr>
          <a:xfrm>
            <a:off x="8913545" y="4945588"/>
            <a:ext cx="267243" cy="197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0" name="Picture 9">
            <a:extLst>
              <a:ext uri="{FF2B5EF4-FFF2-40B4-BE49-F238E27FC236}">
                <a16:creationId xmlns:a16="http://schemas.microsoft.com/office/drawing/2014/main" id="{06F74BAA-76FB-D15F-C0D5-63B119FD61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7425" y="1518321"/>
            <a:ext cx="7315199" cy="3055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a:extLst>
            <a:ext uri="{FF2B5EF4-FFF2-40B4-BE49-F238E27FC236}">
              <a16:creationId xmlns:a16="http://schemas.microsoft.com/office/drawing/2014/main" id="{4DB686A6-C587-8A07-3617-A841D161F4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13891D-9B8B-97B6-FD3F-DA4D5FF1E34A}"/>
              </a:ext>
            </a:extLst>
          </p:cNvPr>
          <p:cNvSpPr/>
          <p:nvPr/>
        </p:nvSpPr>
        <p:spPr>
          <a:xfrm>
            <a:off x="-3352800" y="1333500"/>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a:extLst>
              <a:ext uri="{FF2B5EF4-FFF2-40B4-BE49-F238E27FC236}">
                <a16:creationId xmlns:a16="http://schemas.microsoft.com/office/drawing/2014/main" id="{4A45C188-4190-6F30-3691-D6181A2D7FC8}"/>
              </a:ext>
            </a:extLst>
          </p:cNvPr>
          <p:cNvSpPr/>
          <p:nvPr/>
        </p:nvSpPr>
        <p:spPr>
          <a:xfrm>
            <a:off x="9609489" y="-2458981"/>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a:extLst>
              <a:ext uri="{FF2B5EF4-FFF2-40B4-BE49-F238E27FC236}">
                <a16:creationId xmlns:a16="http://schemas.microsoft.com/office/drawing/2014/main" id="{2453E9E1-C236-F93E-A311-D677F63E43C9}"/>
              </a:ext>
            </a:extLst>
          </p:cNvPr>
          <p:cNvSpPr txBox="1"/>
          <p:nvPr/>
        </p:nvSpPr>
        <p:spPr>
          <a:xfrm>
            <a:off x="914400" y="1692450"/>
            <a:ext cx="12914680" cy="1021946"/>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Introduction to Heart Diseases</a:t>
            </a:r>
            <a:r>
              <a:rPr lang="ar-EG" sz="6200" b="1" dirty="0">
                <a:solidFill>
                  <a:srgbClr val="FFFFFF"/>
                </a:solidFill>
                <a:latin typeface="Play"/>
              </a:rPr>
              <a:t>:</a:t>
            </a:r>
            <a:endParaRPr lang="en-US" sz="6200" b="1" dirty="0">
              <a:solidFill>
                <a:srgbClr val="FFFFFF"/>
              </a:solidFill>
              <a:latin typeface="Play"/>
            </a:endParaRPr>
          </a:p>
        </p:txBody>
      </p:sp>
      <p:sp>
        <p:nvSpPr>
          <p:cNvPr id="8" name="Freeform 8">
            <a:extLst>
              <a:ext uri="{FF2B5EF4-FFF2-40B4-BE49-F238E27FC236}">
                <a16:creationId xmlns:a16="http://schemas.microsoft.com/office/drawing/2014/main" id="{B410FEFF-70A5-0D37-1315-4DCA18A7A1A5}"/>
              </a:ext>
            </a:extLst>
          </p:cNvPr>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8AD40DC7-D968-5338-79CC-A924C872EF6F}"/>
              </a:ext>
            </a:extLst>
          </p:cNvPr>
          <p:cNvSpPr txBox="1"/>
          <p:nvPr/>
        </p:nvSpPr>
        <p:spPr>
          <a:xfrm>
            <a:off x="914400" y="3402770"/>
            <a:ext cx="9213272" cy="3412537"/>
          </a:xfrm>
          <a:prstGeom prst="rect">
            <a:avLst/>
          </a:prstGeom>
          <a:noFill/>
        </p:spPr>
        <p:txBody>
          <a:bodyPr wrap="square">
            <a:spAutoFit/>
          </a:bodyPr>
          <a:lstStyle/>
          <a:p>
            <a:pPr marL="742950" indent="-742950">
              <a:lnSpc>
                <a:spcPct val="150000"/>
              </a:lnSpc>
              <a:buAutoNum type="arabicPeriod"/>
            </a:pPr>
            <a:r>
              <a:rPr lang="en-US" sz="5000" dirty="0">
                <a:solidFill>
                  <a:schemeClr val="bg1"/>
                </a:solidFill>
                <a:latin typeface="Play" panose="020B0604020202020204" charset="0"/>
              </a:rPr>
              <a:t>Physiology</a:t>
            </a:r>
          </a:p>
          <a:p>
            <a:pPr marL="742950" indent="-742950">
              <a:lnSpc>
                <a:spcPct val="150000"/>
              </a:lnSpc>
              <a:buAutoNum type="arabicPeriod"/>
            </a:pPr>
            <a:r>
              <a:rPr lang="en-US" sz="5000" dirty="0">
                <a:solidFill>
                  <a:schemeClr val="bg1"/>
                </a:solidFill>
                <a:latin typeface="Play" panose="020B0604020202020204" charset="0"/>
              </a:rPr>
              <a:t>Anatomy</a:t>
            </a:r>
          </a:p>
          <a:p>
            <a:pPr marL="742950" indent="-742950">
              <a:lnSpc>
                <a:spcPct val="150000"/>
              </a:lnSpc>
              <a:buAutoNum type="arabicPeriod"/>
            </a:pPr>
            <a:r>
              <a:rPr lang="en-US" sz="5000" dirty="0">
                <a:solidFill>
                  <a:schemeClr val="bg1"/>
                </a:solidFill>
                <a:latin typeface="Play" panose="020B0604020202020204" charset="0"/>
              </a:rPr>
              <a:t>Risk Factors</a:t>
            </a:r>
            <a:endParaRPr lang="ar-EG" sz="5000" dirty="0">
              <a:solidFill>
                <a:schemeClr val="bg1"/>
              </a:solidFill>
              <a:latin typeface="Play" panose="020B0604020202020204" charset="0"/>
            </a:endParaRPr>
          </a:p>
        </p:txBody>
      </p:sp>
      <p:sp>
        <p:nvSpPr>
          <p:cNvPr id="10" name="TextBox 9">
            <a:extLst>
              <a:ext uri="{FF2B5EF4-FFF2-40B4-BE49-F238E27FC236}">
                <a16:creationId xmlns:a16="http://schemas.microsoft.com/office/drawing/2014/main" id="{9FACE72B-FD6B-7F68-A50C-AD520EB9BB4C}"/>
              </a:ext>
            </a:extLst>
          </p:cNvPr>
          <p:cNvSpPr txBox="1"/>
          <p:nvPr/>
        </p:nvSpPr>
        <p:spPr>
          <a:xfrm>
            <a:off x="10475773" y="6380060"/>
            <a:ext cx="9213272" cy="3477875"/>
          </a:xfrm>
          <a:prstGeom prst="rect">
            <a:avLst/>
          </a:prstGeom>
          <a:noFill/>
        </p:spPr>
        <p:txBody>
          <a:bodyPr wrap="square">
            <a:spAutoFit/>
          </a:bodyPr>
          <a:lstStyle/>
          <a:p>
            <a:r>
              <a:rPr lang="en-US" sz="4400" dirty="0">
                <a:solidFill>
                  <a:schemeClr val="accent5">
                    <a:lumMod val="60000"/>
                    <a:lumOff val="40000"/>
                  </a:schemeClr>
                </a:solidFill>
              </a:rPr>
              <a:t>Presented by : </a:t>
            </a:r>
          </a:p>
          <a:p>
            <a:r>
              <a:rPr lang="en-US" sz="4400" dirty="0">
                <a:solidFill>
                  <a:schemeClr val="bg1"/>
                </a:solidFill>
              </a:rPr>
              <a:t>Khaled Abd El-</a:t>
            </a:r>
            <a:r>
              <a:rPr lang="en-US" sz="4400" dirty="0" err="1">
                <a:solidFill>
                  <a:schemeClr val="bg1"/>
                </a:solidFill>
              </a:rPr>
              <a:t>moniem</a:t>
            </a:r>
            <a:endParaRPr lang="en-US" sz="4400" dirty="0">
              <a:solidFill>
                <a:schemeClr val="bg1"/>
              </a:solidFill>
            </a:endParaRPr>
          </a:p>
          <a:p>
            <a:r>
              <a:rPr lang="en-US" sz="4400" dirty="0">
                <a:solidFill>
                  <a:schemeClr val="bg1"/>
                </a:solidFill>
              </a:rPr>
              <a:t>Faculty of Nursing</a:t>
            </a:r>
          </a:p>
          <a:p>
            <a:r>
              <a:rPr lang="en-US" sz="4400" dirty="0">
                <a:solidFill>
                  <a:schemeClr val="bg1"/>
                </a:solidFill>
              </a:rPr>
              <a:t>Mohammed Yasser </a:t>
            </a:r>
            <a:r>
              <a:rPr lang="en-US" sz="4400" dirty="0" err="1">
                <a:solidFill>
                  <a:schemeClr val="bg1"/>
                </a:solidFill>
              </a:rPr>
              <a:t>Borham</a:t>
            </a:r>
            <a:endParaRPr lang="en-US" sz="4400" dirty="0">
              <a:solidFill>
                <a:schemeClr val="bg1"/>
              </a:solidFill>
            </a:endParaRPr>
          </a:p>
          <a:p>
            <a:r>
              <a:rPr lang="en-US" sz="4400" dirty="0">
                <a:solidFill>
                  <a:schemeClr val="bg1"/>
                </a:solidFill>
              </a:rPr>
              <a:t>Faculty of Medicine</a:t>
            </a:r>
          </a:p>
        </p:txBody>
      </p:sp>
    </p:spTree>
    <p:extLst>
      <p:ext uri="{BB962C8B-B14F-4D97-AF65-F5344CB8AC3E}">
        <p14:creationId xmlns:p14="http://schemas.microsoft.com/office/powerpoint/2010/main" val="1936592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2" name="Group 2"/>
          <p:cNvGrpSpPr/>
          <p:nvPr/>
        </p:nvGrpSpPr>
        <p:grpSpPr>
          <a:xfrm>
            <a:off x="762000" y="573822"/>
            <a:ext cx="8839200" cy="9006833"/>
            <a:chOff x="0" y="0"/>
            <a:chExt cx="5599044" cy="3115994"/>
          </a:xfrm>
        </p:grpSpPr>
        <p:sp>
          <p:nvSpPr>
            <p:cNvPr id="3" name="Freeform 3"/>
            <p:cNvSpPr/>
            <p:nvPr/>
          </p:nvSpPr>
          <p:spPr>
            <a:xfrm>
              <a:off x="0" y="0"/>
              <a:ext cx="5599044" cy="3115994"/>
            </a:xfrm>
            <a:custGeom>
              <a:avLst/>
              <a:gdLst/>
              <a:ahLst/>
              <a:cxnLst/>
              <a:rect l="l" t="t" r="r" b="b"/>
              <a:pathLst>
                <a:path w="5599044" h="3115994">
                  <a:moveTo>
                    <a:pt x="5474584" y="3115994"/>
                  </a:moveTo>
                  <a:lnTo>
                    <a:pt x="124460" y="3115994"/>
                  </a:lnTo>
                  <a:cubicBezTo>
                    <a:pt x="55880" y="3115994"/>
                    <a:pt x="0" y="3060114"/>
                    <a:pt x="0" y="2991534"/>
                  </a:cubicBezTo>
                  <a:lnTo>
                    <a:pt x="0" y="124460"/>
                  </a:lnTo>
                  <a:cubicBezTo>
                    <a:pt x="0" y="55880"/>
                    <a:pt x="55880" y="0"/>
                    <a:pt x="124460" y="0"/>
                  </a:cubicBezTo>
                  <a:lnTo>
                    <a:pt x="5474584" y="0"/>
                  </a:lnTo>
                  <a:cubicBezTo>
                    <a:pt x="5543164" y="0"/>
                    <a:pt x="5599044" y="55880"/>
                    <a:pt x="5599044" y="124460"/>
                  </a:cubicBezTo>
                  <a:lnTo>
                    <a:pt x="5599044" y="2991534"/>
                  </a:lnTo>
                  <a:cubicBezTo>
                    <a:pt x="5599044" y="3060114"/>
                    <a:pt x="5543164" y="3115994"/>
                    <a:pt x="5474584" y="3115994"/>
                  </a:cubicBezTo>
                  <a:close/>
                </a:path>
              </a:pathLst>
            </a:custGeom>
            <a:solidFill>
              <a:srgbClr val="FFFFFF">
                <a:alpha val="4706"/>
              </a:srgbClr>
            </a:solidFill>
          </p:spPr>
          <p:txBody>
            <a:bodyPr/>
            <a:lstStyle/>
            <a:p>
              <a:endParaRPr lang="ar-EG" dirty="0"/>
            </a:p>
          </p:txBody>
        </p:sp>
      </p:grpSp>
      <p:sp>
        <p:nvSpPr>
          <p:cNvPr id="6" name="TextBox 6"/>
          <p:cNvSpPr txBox="1"/>
          <p:nvPr/>
        </p:nvSpPr>
        <p:spPr>
          <a:xfrm>
            <a:off x="11125200" y="1485900"/>
            <a:ext cx="5413058" cy="1128514"/>
          </a:xfrm>
          <a:prstGeom prst="rect">
            <a:avLst/>
          </a:prstGeom>
        </p:spPr>
        <p:txBody>
          <a:bodyPr lIns="0" tIns="0" rIns="0" bIns="0" rtlCol="0" anchor="t">
            <a:spAutoFit/>
          </a:bodyPr>
          <a:lstStyle/>
          <a:p>
            <a:pPr algn="l">
              <a:lnSpc>
                <a:spcPts val="8800"/>
              </a:lnSpc>
            </a:pPr>
            <a:r>
              <a:rPr lang="en-US" sz="8000" b="1" dirty="0">
                <a:solidFill>
                  <a:schemeClr val="bg1"/>
                </a:solidFill>
                <a:latin typeface="Play" panose="020B0604020202020204" charset="0"/>
              </a:rPr>
              <a:t>Cholesterol</a:t>
            </a:r>
            <a:r>
              <a:rPr lang="en-US" sz="8000" dirty="0"/>
              <a:t> </a:t>
            </a:r>
            <a:endParaRPr lang="en-US" sz="8000" dirty="0">
              <a:solidFill>
                <a:srgbClr val="FFFFFF"/>
              </a:solidFill>
              <a:latin typeface="Play"/>
            </a:endParaRPr>
          </a:p>
        </p:txBody>
      </p:sp>
      <p:pic>
        <p:nvPicPr>
          <p:cNvPr id="10" name="Content Placeholder 6" descr="A graph with numbers and a bar&#10;&#10;Description automatically generated with medium confidence">
            <a:extLst>
              <a:ext uri="{FF2B5EF4-FFF2-40B4-BE49-F238E27FC236}">
                <a16:creationId xmlns:a16="http://schemas.microsoft.com/office/drawing/2014/main" id="{2FC11AC3-F198-4673-BB57-499919B32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648" y="926907"/>
            <a:ext cx="7736866" cy="4216592"/>
          </a:xfrm>
          <a:prstGeom prst="rect">
            <a:avLst/>
          </a:prstGeom>
        </p:spPr>
      </p:pic>
      <p:sp>
        <p:nvSpPr>
          <p:cNvPr id="13" name="TextBox 12">
            <a:extLst>
              <a:ext uri="{FF2B5EF4-FFF2-40B4-BE49-F238E27FC236}">
                <a16:creationId xmlns:a16="http://schemas.microsoft.com/office/drawing/2014/main" id="{EF9B684C-4464-4BF4-880E-C0B440713C91}"/>
              </a:ext>
            </a:extLst>
          </p:cNvPr>
          <p:cNvSpPr txBox="1"/>
          <p:nvPr/>
        </p:nvSpPr>
        <p:spPr>
          <a:xfrm>
            <a:off x="10246641" y="3543300"/>
            <a:ext cx="7170176" cy="2800767"/>
          </a:xfrm>
          <a:prstGeom prst="rect">
            <a:avLst/>
          </a:prstGeom>
          <a:noFill/>
        </p:spPr>
        <p:txBody>
          <a:bodyPr wrap="square">
            <a:spAutoFit/>
          </a:bodyPr>
          <a:lstStyle/>
          <a:p>
            <a:r>
              <a:rPr lang="en-US" sz="4400" dirty="0">
                <a:solidFill>
                  <a:schemeClr val="bg1"/>
                </a:solidFill>
                <a:latin typeface="Play" panose="020B0604020202020204" charset="0"/>
              </a:rPr>
              <a:t>We can show the difference between</a:t>
            </a:r>
          </a:p>
          <a:p>
            <a:r>
              <a:rPr lang="en-US" sz="4400" dirty="0">
                <a:solidFill>
                  <a:schemeClr val="bg1"/>
                </a:solidFill>
                <a:latin typeface="Play" panose="020B0604020202020204" charset="0"/>
              </a:rPr>
              <a:t> this column before and after cleaning</a:t>
            </a:r>
          </a:p>
        </p:txBody>
      </p:sp>
      <p:pic>
        <p:nvPicPr>
          <p:cNvPr id="8" name="Picture 7" descr="A graph with a number of blue bars&#10;&#10;Description automatically generated">
            <a:extLst>
              <a:ext uri="{FF2B5EF4-FFF2-40B4-BE49-F238E27FC236}">
                <a16:creationId xmlns:a16="http://schemas.microsoft.com/office/drawing/2014/main" id="{F57D89BB-59B6-B1D7-A1B7-C8A2734E4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405" y="5378973"/>
            <a:ext cx="7801352" cy="4216591"/>
          </a:xfrm>
          <a:prstGeom prst="rect">
            <a:avLst/>
          </a:prstGeom>
        </p:spPr>
      </p:pic>
      <p:pic>
        <p:nvPicPr>
          <p:cNvPr id="5" name="Picture 4">
            <a:extLst>
              <a:ext uri="{FF2B5EF4-FFF2-40B4-BE49-F238E27FC236}">
                <a16:creationId xmlns:a16="http://schemas.microsoft.com/office/drawing/2014/main" id="{B78BE7B0-126C-527B-A06D-AB9AFB573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6641" y="6515100"/>
            <a:ext cx="7170176" cy="30804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5187753" y="-985308"/>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9" name="TextBox 8">
            <a:extLst>
              <a:ext uri="{FF2B5EF4-FFF2-40B4-BE49-F238E27FC236}">
                <a16:creationId xmlns:a16="http://schemas.microsoft.com/office/drawing/2014/main" id="{FBADBE2F-C425-457A-B95B-1D3080A7AB7A}"/>
              </a:ext>
            </a:extLst>
          </p:cNvPr>
          <p:cNvSpPr txBox="1"/>
          <p:nvPr/>
        </p:nvSpPr>
        <p:spPr>
          <a:xfrm>
            <a:off x="499186" y="4481780"/>
            <a:ext cx="11415484" cy="1323439"/>
          </a:xfrm>
          <a:prstGeom prst="rect">
            <a:avLst/>
          </a:prstGeom>
          <a:noFill/>
        </p:spPr>
        <p:txBody>
          <a:bodyPr wrap="square">
            <a:spAutoFit/>
          </a:bodyPr>
          <a:lstStyle/>
          <a:p>
            <a:r>
              <a:rPr lang="en-US" sz="8000" b="1" dirty="0">
                <a:solidFill>
                  <a:schemeClr val="bg1"/>
                </a:solidFill>
                <a:latin typeface="Play" panose="020B0604020202020204" charset="0"/>
              </a:rPr>
              <a:t>Data Visualization</a:t>
            </a:r>
            <a:endParaRPr lang="ar-EG" sz="8000" b="1" dirty="0">
              <a:solidFill>
                <a:schemeClr val="bg1"/>
              </a:solidFill>
              <a:latin typeface="Play" panose="020B0604020202020204" charset="0"/>
            </a:endParaRPr>
          </a:p>
        </p:txBody>
      </p:sp>
      <p:pic>
        <p:nvPicPr>
          <p:cNvPr id="11" name="Content Placeholder 10" descr="A close-up of a chart&#10;&#10;Description automatically generated">
            <a:extLst>
              <a:ext uri="{FF2B5EF4-FFF2-40B4-BE49-F238E27FC236}">
                <a16:creationId xmlns:a16="http://schemas.microsoft.com/office/drawing/2014/main" id="{E178BF17-7C03-4580-89C7-B6F56D9C8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0" y="2721428"/>
            <a:ext cx="8187614" cy="54928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5187753" y="-985308"/>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pic>
        <p:nvPicPr>
          <p:cNvPr id="16" name="Content Placeholder 3">
            <a:extLst>
              <a:ext uri="{FF2B5EF4-FFF2-40B4-BE49-F238E27FC236}">
                <a16:creationId xmlns:a16="http://schemas.microsoft.com/office/drawing/2014/main" id="{053A2D24-E598-48BF-B228-1D3CB26DA4B3}"/>
              </a:ext>
            </a:extLst>
          </p:cNvPr>
          <p:cNvPicPr>
            <a:picLocks noChangeAspect="1"/>
          </p:cNvPicPr>
          <p:nvPr/>
        </p:nvPicPr>
        <p:blipFill rotWithShape="1">
          <a:blip r:embed="rId4">
            <a:extLst>
              <a:ext uri="{28A0092B-C50C-407E-A947-70E740481C1C}">
                <a14:useLocalDpi xmlns:a14="http://schemas.microsoft.com/office/drawing/2010/main" val="0"/>
              </a:ext>
            </a:extLst>
          </a:blip>
          <a:srcRect t="16789" r="31218"/>
          <a:stretch/>
        </p:blipFill>
        <p:spPr>
          <a:xfrm>
            <a:off x="1447800" y="3162300"/>
            <a:ext cx="13936524" cy="6479556"/>
          </a:xfrm>
          <a:prstGeom prst="rect">
            <a:avLst/>
          </a:prstGeom>
        </p:spPr>
      </p:pic>
      <p:sp>
        <p:nvSpPr>
          <p:cNvPr id="19" name="TextBox 18">
            <a:extLst>
              <a:ext uri="{FF2B5EF4-FFF2-40B4-BE49-F238E27FC236}">
                <a16:creationId xmlns:a16="http://schemas.microsoft.com/office/drawing/2014/main" id="{5AB81A1C-3489-4679-914D-EA9EB4828CC7}"/>
              </a:ext>
            </a:extLst>
          </p:cNvPr>
          <p:cNvSpPr txBox="1"/>
          <p:nvPr/>
        </p:nvSpPr>
        <p:spPr>
          <a:xfrm>
            <a:off x="838200" y="1495098"/>
            <a:ext cx="13639800" cy="1046440"/>
          </a:xfrm>
          <a:prstGeom prst="rect">
            <a:avLst/>
          </a:prstGeom>
          <a:noFill/>
        </p:spPr>
        <p:txBody>
          <a:bodyPr wrap="square">
            <a:spAutoFit/>
          </a:bodyPr>
          <a:lstStyle/>
          <a:p>
            <a:r>
              <a:rPr lang="en-US" sz="6200" b="1" dirty="0">
                <a:solidFill>
                  <a:schemeClr val="bg1"/>
                </a:solidFill>
                <a:latin typeface="Play" panose="020B0604020202020204" charset="0"/>
              </a:rPr>
              <a:t>Data Visualization on Categorical Data</a:t>
            </a:r>
            <a:endParaRPr lang="ar-EG" sz="6200" b="1" dirty="0">
              <a:solidFill>
                <a:schemeClr val="bg1"/>
              </a:solidFill>
              <a:latin typeface="Play" panose="020B0604020202020204" charset="0"/>
            </a:endParaRPr>
          </a:p>
        </p:txBody>
      </p:sp>
    </p:spTree>
    <p:extLst>
      <p:ext uri="{BB962C8B-B14F-4D97-AF65-F5344CB8AC3E}">
        <p14:creationId xmlns:p14="http://schemas.microsoft.com/office/powerpoint/2010/main" val="27630717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9753600" y="349624"/>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9" name="TextBox 18">
            <a:extLst>
              <a:ext uri="{FF2B5EF4-FFF2-40B4-BE49-F238E27FC236}">
                <a16:creationId xmlns:a16="http://schemas.microsoft.com/office/drawing/2014/main" id="{5AB81A1C-3489-4679-914D-EA9EB4828CC7}"/>
              </a:ext>
            </a:extLst>
          </p:cNvPr>
          <p:cNvSpPr txBox="1"/>
          <p:nvPr/>
        </p:nvSpPr>
        <p:spPr>
          <a:xfrm>
            <a:off x="762000" y="1202701"/>
            <a:ext cx="13563600" cy="1046440"/>
          </a:xfrm>
          <a:prstGeom prst="rect">
            <a:avLst/>
          </a:prstGeom>
          <a:noFill/>
        </p:spPr>
        <p:txBody>
          <a:bodyPr wrap="square">
            <a:spAutoFit/>
          </a:bodyPr>
          <a:lstStyle/>
          <a:p>
            <a:r>
              <a:rPr lang="en-US" sz="6200" b="1" dirty="0">
                <a:solidFill>
                  <a:schemeClr val="bg1"/>
                </a:solidFill>
                <a:latin typeface="Play" panose="020B0604020202020204" charset="0"/>
              </a:rPr>
              <a:t>Data Visualization on Categorical Data</a:t>
            </a:r>
            <a:endParaRPr lang="ar-EG" sz="6200" b="1" dirty="0">
              <a:solidFill>
                <a:schemeClr val="bg1"/>
              </a:solidFill>
              <a:latin typeface="Play" panose="020B0604020202020204" charset="0"/>
            </a:endParaRPr>
          </a:p>
        </p:txBody>
      </p:sp>
      <p:pic>
        <p:nvPicPr>
          <p:cNvPr id="10" name="Content Placeholder 4" descr="A pie chart with numbers and a blue circle&#10;&#10;Description automatically generated">
            <a:extLst>
              <a:ext uri="{FF2B5EF4-FFF2-40B4-BE49-F238E27FC236}">
                <a16:creationId xmlns:a16="http://schemas.microsoft.com/office/drawing/2014/main" id="{AEB107E0-3B20-4E27-8318-DF18A752C9D0}"/>
              </a:ext>
            </a:extLst>
          </p:cNvPr>
          <p:cNvPicPr>
            <a:picLocks noChangeAspect="1"/>
          </p:cNvPicPr>
          <p:nvPr/>
        </p:nvPicPr>
        <p:blipFill rotWithShape="1">
          <a:blip r:embed="rId4">
            <a:extLst>
              <a:ext uri="{28A0092B-C50C-407E-A947-70E740481C1C}">
                <a14:useLocalDpi xmlns:a14="http://schemas.microsoft.com/office/drawing/2010/main" val="0"/>
              </a:ext>
            </a:extLst>
          </a:blip>
          <a:srcRect t="17602" r="41887"/>
          <a:stretch/>
        </p:blipFill>
        <p:spPr>
          <a:xfrm>
            <a:off x="533400" y="4095501"/>
            <a:ext cx="5453773" cy="4802112"/>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AA723ECF-3831-455E-AEFA-289A679ABA3A}"/>
              </a:ext>
            </a:extLst>
          </p:cNvPr>
          <p:cNvPicPr>
            <a:picLocks noChangeAspect="1"/>
          </p:cNvPicPr>
          <p:nvPr/>
        </p:nvPicPr>
        <p:blipFill rotWithShape="1">
          <a:blip r:embed="rId5">
            <a:extLst>
              <a:ext uri="{28A0092B-C50C-407E-A947-70E740481C1C}">
                <a14:useLocalDpi xmlns:a14="http://schemas.microsoft.com/office/drawing/2010/main" val="0"/>
              </a:ext>
            </a:extLst>
          </a:blip>
          <a:srcRect t="15690" r="43599"/>
          <a:stretch/>
        </p:blipFill>
        <p:spPr>
          <a:xfrm>
            <a:off x="6449500" y="4115727"/>
            <a:ext cx="5461475" cy="4852225"/>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A480EA54-CAD5-4D60-88C2-BFBE01461895}"/>
              </a:ext>
            </a:extLst>
          </p:cNvPr>
          <p:cNvPicPr>
            <a:picLocks noChangeAspect="1"/>
          </p:cNvPicPr>
          <p:nvPr/>
        </p:nvPicPr>
        <p:blipFill rotWithShape="1">
          <a:blip r:embed="rId6">
            <a:extLst>
              <a:ext uri="{28A0092B-C50C-407E-A947-70E740481C1C}">
                <a14:useLocalDpi xmlns:a14="http://schemas.microsoft.com/office/drawing/2010/main" val="0"/>
              </a:ext>
            </a:extLst>
          </a:blip>
          <a:srcRect t="25710" r="50000"/>
          <a:stretch/>
        </p:blipFill>
        <p:spPr>
          <a:xfrm>
            <a:off x="12161150" y="4095095"/>
            <a:ext cx="5816740" cy="4893488"/>
          </a:xfrm>
          <a:prstGeom prst="rect">
            <a:avLst/>
          </a:prstGeom>
        </p:spPr>
      </p:pic>
    </p:spTree>
    <p:extLst>
      <p:ext uri="{BB962C8B-B14F-4D97-AF65-F5344CB8AC3E}">
        <p14:creationId xmlns:p14="http://schemas.microsoft.com/office/powerpoint/2010/main" val="9310602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13563600" y="-598626"/>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9" name="TextBox 18">
            <a:extLst>
              <a:ext uri="{FF2B5EF4-FFF2-40B4-BE49-F238E27FC236}">
                <a16:creationId xmlns:a16="http://schemas.microsoft.com/office/drawing/2014/main" id="{5AB81A1C-3489-4679-914D-EA9EB4828CC7}"/>
              </a:ext>
            </a:extLst>
          </p:cNvPr>
          <p:cNvSpPr txBox="1"/>
          <p:nvPr/>
        </p:nvSpPr>
        <p:spPr>
          <a:xfrm>
            <a:off x="838200" y="1369304"/>
            <a:ext cx="13501533" cy="1046440"/>
          </a:xfrm>
          <a:prstGeom prst="rect">
            <a:avLst/>
          </a:prstGeom>
          <a:noFill/>
        </p:spPr>
        <p:txBody>
          <a:bodyPr wrap="square">
            <a:spAutoFit/>
          </a:bodyPr>
          <a:lstStyle/>
          <a:p>
            <a:r>
              <a:rPr lang="en-US" sz="6200" b="1" dirty="0">
                <a:solidFill>
                  <a:schemeClr val="bg1"/>
                </a:solidFill>
                <a:effectLst/>
                <a:latin typeface="Play" panose="020B0604020202020204" charset="0"/>
                <a:ea typeface="Calibri" panose="020F0502020204030204" pitchFamily="34" charset="0"/>
              </a:rPr>
              <a:t>Data Visualization on Numerical Data</a:t>
            </a:r>
            <a:endParaRPr lang="ar-EG" sz="6200" b="1" dirty="0">
              <a:solidFill>
                <a:schemeClr val="bg1"/>
              </a:solidFill>
              <a:latin typeface="Play" panose="020B0604020202020204" charset="0"/>
            </a:endParaRPr>
          </a:p>
        </p:txBody>
      </p:sp>
      <p:pic>
        <p:nvPicPr>
          <p:cNvPr id="13" name="Content Placeholder 4" descr="A screenshot of a graph&#10;&#10;Description automatically generated">
            <a:extLst>
              <a:ext uri="{FF2B5EF4-FFF2-40B4-BE49-F238E27FC236}">
                <a16:creationId xmlns:a16="http://schemas.microsoft.com/office/drawing/2014/main" id="{4E1FAF6B-140C-42CA-86BA-3C44103E06B2}"/>
              </a:ext>
            </a:extLst>
          </p:cNvPr>
          <p:cNvPicPr>
            <a:picLocks noChangeAspect="1"/>
          </p:cNvPicPr>
          <p:nvPr/>
        </p:nvPicPr>
        <p:blipFill rotWithShape="1">
          <a:blip r:embed="rId4">
            <a:extLst>
              <a:ext uri="{28A0092B-C50C-407E-A947-70E740481C1C}">
                <a14:useLocalDpi xmlns:a14="http://schemas.microsoft.com/office/drawing/2010/main" val="0"/>
              </a:ext>
            </a:extLst>
          </a:blip>
          <a:srcRect t="8519" r="67556" b="60629"/>
          <a:stretch/>
        </p:blipFill>
        <p:spPr>
          <a:xfrm>
            <a:off x="981733" y="3677157"/>
            <a:ext cx="6619427" cy="5210411"/>
          </a:xfrm>
          <a:prstGeom prst="rect">
            <a:avLst/>
          </a:prstGeom>
        </p:spPr>
      </p:pic>
      <p:pic>
        <p:nvPicPr>
          <p:cNvPr id="14" name="Picture 13">
            <a:extLst>
              <a:ext uri="{FF2B5EF4-FFF2-40B4-BE49-F238E27FC236}">
                <a16:creationId xmlns:a16="http://schemas.microsoft.com/office/drawing/2014/main" id="{7A943432-4415-42C4-8518-20F695950850}"/>
              </a:ext>
            </a:extLst>
          </p:cNvPr>
          <p:cNvPicPr>
            <a:picLocks noChangeAspect="1"/>
          </p:cNvPicPr>
          <p:nvPr/>
        </p:nvPicPr>
        <p:blipFill rotWithShape="1">
          <a:blip r:embed="rId5">
            <a:extLst>
              <a:ext uri="{28A0092B-C50C-407E-A947-70E740481C1C}">
                <a14:useLocalDpi xmlns:a14="http://schemas.microsoft.com/office/drawing/2010/main" val="0"/>
              </a:ext>
            </a:extLst>
          </a:blip>
          <a:srcRect t="3337"/>
          <a:stretch/>
        </p:blipFill>
        <p:spPr>
          <a:xfrm>
            <a:off x="8229599" y="3677157"/>
            <a:ext cx="9601201" cy="5210411"/>
          </a:xfrm>
          <a:prstGeom prst="rect">
            <a:avLst/>
          </a:prstGeom>
        </p:spPr>
      </p:pic>
    </p:spTree>
    <p:extLst>
      <p:ext uri="{BB962C8B-B14F-4D97-AF65-F5344CB8AC3E}">
        <p14:creationId xmlns:p14="http://schemas.microsoft.com/office/powerpoint/2010/main" val="594331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5187753" y="-985308"/>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9" name="TextBox 18">
            <a:extLst>
              <a:ext uri="{FF2B5EF4-FFF2-40B4-BE49-F238E27FC236}">
                <a16:creationId xmlns:a16="http://schemas.microsoft.com/office/drawing/2014/main" id="{5AB81A1C-3489-4679-914D-EA9EB4828CC7}"/>
              </a:ext>
            </a:extLst>
          </p:cNvPr>
          <p:cNvSpPr txBox="1"/>
          <p:nvPr/>
        </p:nvSpPr>
        <p:spPr>
          <a:xfrm>
            <a:off x="1035634" y="1660550"/>
            <a:ext cx="11415484" cy="1046440"/>
          </a:xfrm>
          <a:prstGeom prst="rect">
            <a:avLst/>
          </a:prstGeom>
          <a:noFill/>
        </p:spPr>
        <p:txBody>
          <a:bodyPr wrap="square">
            <a:spAutoFit/>
          </a:bodyPr>
          <a:lstStyle/>
          <a:p>
            <a:r>
              <a:rPr lang="en-US" sz="6200" b="1" dirty="0">
                <a:solidFill>
                  <a:schemeClr val="bg1"/>
                </a:solidFill>
                <a:effectLst/>
                <a:latin typeface="Play" panose="020B0604020202020204" charset="0"/>
                <a:ea typeface="Calibri" panose="020F0502020204030204" pitchFamily="34" charset="0"/>
              </a:rPr>
              <a:t>Heart Disease and Age Column</a:t>
            </a:r>
            <a:endParaRPr lang="ar-EG" sz="6200" b="1" dirty="0">
              <a:solidFill>
                <a:schemeClr val="bg1"/>
              </a:solidFill>
              <a:latin typeface="Play" panose="020B0604020202020204" charset="0"/>
            </a:endParaRPr>
          </a:p>
        </p:txBody>
      </p:sp>
      <p:pic>
        <p:nvPicPr>
          <p:cNvPr id="10" name="Content Placeholder 3">
            <a:extLst>
              <a:ext uri="{FF2B5EF4-FFF2-40B4-BE49-F238E27FC236}">
                <a16:creationId xmlns:a16="http://schemas.microsoft.com/office/drawing/2014/main" id="{AE2A6C1B-34D5-4667-931C-B2EB3D634E48}"/>
              </a:ext>
            </a:extLst>
          </p:cNvPr>
          <p:cNvPicPr>
            <a:picLocks noChangeAspect="1"/>
          </p:cNvPicPr>
          <p:nvPr/>
        </p:nvPicPr>
        <p:blipFill rotWithShape="1">
          <a:blip r:embed="rId4">
            <a:extLst>
              <a:ext uri="{28A0092B-C50C-407E-A947-70E740481C1C}">
                <a14:useLocalDpi xmlns:a14="http://schemas.microsoft.com/office/drawing/2010/main" val="0"/>
              </a:ext>
            </a:extLst>
          </a:blip>
          <a:srcRect t="12729" r="18951"/>
          <a:stretch/>
        </p:blipFill>
        <p:spPr>
          <a:xfrm>
            <a:off x="2057400" y="3295959"/>
            <a:ext cx="13716000" cy="5960177"/>
          </a:xfrm>
          <a:prstGeom prst="rect">
            <a:avLst/>
          </a:prstGeom>
        </p:spPr>
      </p:pic>
    </p:spTree>
    <p:extLst>
      <p:ext uri="{BB962C8B-B14F-4D97-AF65-F5344CB8AC3E}">
        <p14:creationId xmlns:p14="http://schemas.microsoft.com/office/powerpoint/2010/main" val="389514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741547" y="4179909"/>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14516782" y="-671429"/>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9" name="TextBox 18">
            <a:extLst>
              <a:ext uri="{FF2B5EF4-FFF2-40B4-BE49-F238E27FC236}">
                <a16:creationId xmlns:a16="http://schemas.microsoft.com/office/drawing/2014/main" id="{5AB81A1C-3489-4679-914D-EA9EB4828CC7}"/>
              </a:ext>
            </a:extLst>
          </p:cNvPr>
          <p:cNvSpPr txBox="1"/>
          <p:nvPr/>
        </p:nvSpPr>
        <p:spPr>
          <a:xfrm>
            <a:off x="903895" y="1095187"/>
            <a:ext cx="13182219" cy="1938992"/>
          </a:xfrm>
          <a:prstGeom prst="rect">
            <a:avLst/>
          </a:prstGeom>
          <a:noFill/>
        </p:spPr>
        <p:txBody>
          <a:bodyPr wrap="square">
            <a:spAutoFit/>
          </a:bodyPr>
          <a:lstStyle/>
          <a:p>
            <a:r>
              <a:rPr lang="en-US" sz="6000" b="1" kern="1200" dirty="0">
                <a:solidFill>
                  <a:schemeClr val="bg1"/>
                </a:solidFill>
                <a:effectLst/>
                <a:latin typeface="Play" panose="020B0604020202020204" charset="0"/>
                <a:ea typeface="Calibri" panose="020F0502020204030204" pitchFamily="34" charset="0"/>
                <a:cs typeface="+mj-cs"/>
              </a:rPr>
              <a:t>Purpose: Explore relationship between Sex v/s </a:t>
            </a:r>
            <a:r>
              <a:rPr lang="en-US" sz="6000" b="1" kern="1200" dirty="0" err="1">
                <a:solidFill>
                  <a:schemeClr val="bg1"/>
                </a:solidFill>
                <a:effectLst/>
                <a:latin typeface="Play" panose="020B0604020202020204" charset="0"/>
                <a:ea typeface="Calibri" panose="020F0502020204030204" pitchFamily="34" charset="0"/>
                <a:cs typeface="+mj-cs"/>
              </a:rPr>
              <a:t>ChestPainType</a:t>
            </a:r>
            <a:endParaRPr lang="ar-EG" sz="6000" b="1" dirty="0">
              <a:solidFill>
                <a:schemeClr val="bg1"/>
              </a:solidFill>
              <a:latin typeface="Play" panose="020B0604020202020204" charset="0"/>
            </a:endParaRPr>
          </a:p>
        </p:txBody>
      </p:sp>
      <p:pic>
        <p:nvPicPr>
          <p:cNvPr id="9" name="Content Placeholder 3">
            <a:extLst>
              <a:ext uri="{FF2B5EF4-FFF2-40B4-BE49-F238E27FC236}">
                <a16:creationId xmlns:a16="http://schemas.microsoft.com/office/drawing/2014/main" id="{63C9783A-DF3E-4A37-B966-0666D90F4B08}"/>
              </a:ext>
            </a:extLst>
          </p:cNvPr>
          <p:cNvPicPr>
            <a:picLocks noChangeAspect="1"/>
          </p:cNvPicPr>
          <p:nvPr/>
        </p:nvPicPr>
        <p:blipFill rotWithShape="1">
          <a:blip r:embed="rId4">
            <a:extLst>
              <a:ext uri="{28A0092B-C50C-407E-A947-70E740481C1C}">
                <a14:useLocalDpi xmlns:a14="http://schemas.microsoft.com/office/drawing/2010/main" val="0"/>
              </a:ext>
            </a:extLst>
          </a:blip>
          <a:srcRect l="1" t="12729" r="22375"/>
          <a:stretch/>
        </p:blipFill>
        <p:spPr>
          <a:xfrm>
            <a:off x="3048000" y="3479450"/>
            <a:ext cx="11353800" cy="6116554"/>
          </a:xfrm>
          <a:prstGeom prst="rect">
            <a:avLst/>
          </a:prstGeom>
        </p:spPr>
      </p:pic>
    </p:spTree>
    <p:extLst>
      <p:ext uri="{BB962C8B-B14F-4D97-AF65-F5344CB8AC3E}">
        <p14:creationId xmlns:p14="http://schemas.microsoft.com/office/powerpoint/2010/main" val="35933689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rot="-2700000">
            <a:off x="-1856958" y="3759881"/>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p:cNvSpPr/>
          <p:nvPr/>
        </p:nvSpPr>
        <p:spPr>
          <a:xfrm>
            <a:off x="14516782" y="-671429"/>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p:cNvGrpSpPr/>
          <p:nvPr/>
        </p:nvGrpSpPr>
        <p:grpSpPr>
          <a:xfrm>
            <a:off x="2763328" y="3474219"/>
            <a:ext cx="12761345" cy="3242847"/>
            <a:chOff x="0" y="57151"/>
            <a:chExt cx="17015126" cy="4323795"/>
          </a:xfrm>
        </p:grpSpPr>
        <p:sp>
          <p:nvSpPr>
            <p:cNvPr id="6" name="TextBox 6"/>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0" name="TextBox 9">
            <a:extLst>
              <a:ext uri="{FF2B5EF4-FFF2-40B4-BE49-F238E27FC236}">
                <a16:creationId xmlns:a16="http://schemas.microsoft.com/office/drawing/2014/main" id="{85994E1B-4E40-4123-BF88-93AB00696A1A}"/>
              </a:ext>
            </a:extLst>
          </p:cNvPr>
          <p:cNvSpPr txBox="1"/>
          <p:nvPr/>
        </p:nvSpPr>
        <p:spPr>
          <a:xfrm>
            <a:off x="659971" y="923554"/>
            <a:ext cx="11415484" cy="1046440"/>
          </a:xfrm>
          <a:prstGeom prst="rect">
            <a:avLst/>
          </a:prstGeom>
          <a:noFill/>
        </p:spPr>
        <p:txBody>
          <a:bodyPr wrap="square">
            <a:spAutoFit/>
          </a:bodyPr>
          <a:lstStyle/>
          <a:p>
            <a:r>
              <a:rPr lang="en-US" sz="6200" b="1" dirty="0">
                <a:solidFill>
                  <a:schemeClr val="bg1"/>
                </a:solidFill>
                <a:effectLst/>
                <a:latin typeface="Play" panose="020B0604020202020204" charset="0"/>
                <a:ea typeface="Calibri" panose="020F0502020204030204" pitchFamily="34" charset="0"/>
              </a:rPr>
              <a:t>Heart Disease and Sex Columns </a:t>
            </a:r>
            <a:endParaRPr lang="ar-EG" sz="6200" b="1" dirty="0">
              <a:solidFill>
                <a:schemeClr val="bg1"/>
              </a:solidFill>
              <a:latin typeface="Play" panose="020B0604020202020204" charset="0"/>
            </a:endParaRPr>
          </a:p>
        </p:txBody>
      </p:sp>
      <p:pic>
        <p:nvPicPr>
          <p:cNvPr id="11" name="Content Placeholder 3" descr="A screenshot of a computer screen&#10;&#10;Description automatically generated">
            <a:extLst>
              <a:ext uri="{FF2B5EF4-FFF2-40B4-BE49-F238E27FC236}">
                <a16:creationId xmlns:a16="http://schemas.microsoft.com/office/drawing/2014/main" id="{3F38A315-13EF-400D-BA8F-B90070F42EA5}"/>
              </a:ext>
            </a:extLst>
          </p:cNvPr>
          <p:cNvPicPr>
            <a:picLocks noChangeAspect="1"/>
          </p:cNvPicPr>
          <p:nvPr/>
        </p:nvPicPr>
        <p:blipFill rotWithShape="1">
          <a:blip r:embed="rId4">
            <a:extLst>
              <a:ext uri="{28A0092B-C50C-407E-A947-70E740481C1C}">
                <a14:useLocalDpi xmlns:a14="http://schemas.microsoft.com/office/drawing/2010/main" val="0"/>
              </a:ext>
            </a:extLst>
          </a:blip>
          <a:srcRect t="16072" r="26318"/>
          <a:stretch/>
        </p:blipFill>
        <p:spPr>
          <a:xfrm>
            <a:off x="3962400" y="2908242"/>
            <a:ext cx="9601200" cy="5830070"/>
          </a:xfrm>
          <a:prstGeom prst="rect">
            <a:avLst/>
          </a:prstGeom>
        </p:spPr>
      </p:pic>
    </p:spTree>
    <p:extLst>
      <p:ext uri="{BB962C8B-B14F-4D97-AF65-F5344CB8AC3E}">
        <p14:creationId xmlns:p14="http://schemas.microsoft.com/office/powerpoint/2010/main" val="6170030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a:extLst>
            <a:ext uri="{FF2B5EF4-FFF2-40B4-BE49-F238E27FC236}">
              <a16:creationId xmlns:a16="http://schemas.microsoft.com/office/drawing/2014/main" id="{317EBE08-3D1C-4AF9-E293-9FE9E187A1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DF326D-3082-AF57-6952-501AC6A547E9}"/>
              </a:ext>
            </a:extLst>
          </p:cNvPr>
          <p:cNvSpPr/>
          <p:nvPr/>
        </p:nvSpPr>
        <p:spPr>
          <a:xfrm rot="-2700000">
            <a:off x="-1856958" y="3759881"/>
            <a:ext cx="10427857" cy="12214181"/>
          </a:xfrm>
          <a:custGeom>
            <a:avLst/>
            <a:gdLst/>
            <a:ahLst/>
            <a:cxnLst/>
            <a:rect l="l" t="t" r="r" b="b"/>
            <a:pathLst>
              <a:path w="10427857" h="12214181">
                <a:moveTo>
                  <a:pt x="0" y="0"/>
                </a:moveTo>
                <a:lnTo>
                  <a:pt x="10427857" y="0"/>
                </a:lnTo>
                <a:lnTo>
                  <a:pt x="10427857" y="12214182"/>
                </a:lnTo>
                <a:lnTo>
                  <a:pt x="0" y="12214182"/>
                </a:lnTo>
                <a:lnTo>
                  <a:pt x="0" y="0"/>
                </a:lnTo>
                <a:close/>
              </a:path>
            </a:pathLst>
          </a:custGeom>
          <a:blipFill>
            <a:blip r:embed="rId2">
              <a:alphaModFix amt="44999"/>
            </a:blip>
            <a:stretch>
              <a:fillRect/>
            </a:stretch>
          </a:blipFill>
        </p:spPr>
      </p:sp>
      <p:sp>
        <p:nvSpPr>
          <p:cNvPr id="4" name="Freeform 4">
            <a:extLst>
              <a:ext uri="{FF2B5EF4-FFF2-40B4-BE49-F238E27FC236}">
                <a16:creationId xmlns:a16="http://schemas.microsoft.com/office/drawing/2014/main" id="{740A7FA3-B470-09E5-0743-E7FEE8579281}"/>
              </a:ext>
            </a:extLst>
          </p:cNvPr>
          <p:cNvSpPr/>
          <p:nvPr/>
        </p:nvSpPr>
        <p:spPr>
          <a:xfrm>
            <a:off x="14516782" y="-671429"/>
            <a:ext cx="3111247" cy="2947907"/>
          </a:xfrm>
          <a:custGeom>
            <a:avLst/>
            <a:gdLst/>
            <a:ahLst/>
            <a:cxnLst/>
            <a:rect l="l" t="t" r="r" b="b"/>
            <a:pathLst>
              <a:path w="3111247" h="2947907">
                <a:moveTo>
                  <a:pt x="0" y="0"/>
                </a:moveTo>
                <a:lnTo>
                  <a:pt x="3111247" y="0"/>
                </a:lnTo>
                <a:lnTo>
                  <a:pt x="3111247" y="2947907"/>
                </a:lnTo>
                <a:lnTo>
                  <a:pt x="0" y="2947907"/>
                </a:lnTo>
                <a:lnTo>
                  <a:pt x="0" y="0"/>
                </a:lnTo>
                <a:close/>
              </a:path>
            </a:pathLst>
          </a:custGeom>
          <a:blipFill>
            <a:blip r:embed="rId3"/>
            <a:stretch>
              <a:fillRect/>
            </a:stretch>
          </a:blipFill>
        </p:spPr>
      </p:sp>
      <p:grpSp>
        <p:nvGrpSpPr>
          <p:cNvPr id="5" name="Group 5">
            <a:extLst>
              <a:ext uri="{FF2B5EF4-FFF2-40B4-BE49-F238E27FC236}">
                <a16:creationId xmlns:a16="http://schemas.microsoft.com/office/drawing/2014/main" id="{8F101DCE-565B-E7E4-6D8A-74E2222193C3}"/>
              </a:ext>
            </a:extLst>
          </p:cNvPr>
          <p:cNvGrpSpPr/>
          <p:nvPr/>
        </p:nvGrpSpPr>
        <p:grpSpPr>
          <a:xfrm>
            <a:off x="2763328" y="3474219"/>
            <a:ext cx="12761345" cy="3242847"/>
            <a:chOff x="0" y="57151"/>
            <a:chExt cx="17015126" cy="4323795"/>
          </a:xfrm>
        </p:grpSpPr>
        <p:sp>
          <p:nvSpPr>
            <p:cNvPr id="6" name="TextBox 6">
              <a:extLst>
                <a:ext uri="{FF2B5EF4-FFF2-40B4-BE49-F238E27FC236}">
                  <a16:creationId xmlns:a16="http://schemas.microsoft.com/office/drawing/2014/main" id="{CB421911-DB02-B00A-70CA-B8E7F15F9B70}"/>
                </a:ext>
              </a:extLst>
            </p:cNvPr>
            <p:cNvSpPr txBox="1"/>
            <p:nvPr/>
          </p:nvSpPr>
          <p:spPr>
            <a:xfrm>
              <a:off x="2037492" y="3792922"/>
              <a:ext cx="12940141"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sp>
          <p:nvSpPr>
            <p:cNvPr id="7" name="TextBox 7">
              <a:extLst>
                <a:ext uri="{FF2B5EF4-FFF2-40B4-BE49-F238E27FC236}">
                  <a16:creationId xmlns:a16="http://schemas.microsoft.com/office/drawing/2014/main" id="{F52A397A-3655-8B19-7251-7CD10FB7CCC7}"/>
                </a:ext>
              </a:extLst>
            </p:cNvPr>
            <p:cNvSpPr txBox="1"/>
            <p:nvPr/>
          </p:nvSpPr>
          <p:spPr>
            <a:xfrm>
              <a:off x="0" y="57151"/>
              <a:ext cx="17015126" cy="1504685"/>
            </a:xfrm>
            <a:prstGeom prst="rect">
              <a:avLst/>
            </a:prstGeom>
          </p:spPr>
          <p:txBody>
            <a:bodyPr lIns="0" tIns="0" rIns="0" bIns="0" rtlCol="0" anchor="t">
              <a:spAutoFit/>
            </a:bodyPr>
            <a:lstStyle/>
            <a:p>
              <a:pPr algn="ctr">
                <a:lnSpc>
                  <a:spcPts val="8800"/>
                </a:lnSpc>
              </a:pPr>
              <a:endParaRPr lang="en-US" sz="8000" dirty="0">
                <a:solidFill>
                  <a:srgbClr val="FFFFFF"/>
                </a:solidFill>
                <a:latin typeface="Play"/>
              </a:endParaRPr>
            </a:p>
          </p:txBody>
        </p:sp>
      </p:grpSp>
      <p:sp>
        <p:nvSpPr>
          <p:cNvPr id="10" name="TextBox 9">
            <a:extLst>
              <a:ext uri="{FF2B5EF4-FFF2-40B4-BE49-F238E27FC236}">
                <a16:creationId xmlns:a16="http://schemas.microsoft.com/office/drawing/2014/main" id="{1C514929-0E0A-ACCE-3281-A47A9C40864A}"/>
              </a:ext>
            </a:extLst>
          </p:cNvPr>
          <p:cNvSpPr txBox="1"/>
          <p:nvPr/>
        </p:nvSpPr>
        <p:spPr>
          <a:xfrm>
            <a:off x="659970" y="923554"/>
            <a:ext cx="14580029" cy="1046440"/>
          </a:xfrm>
          <a:prstGeom prst="rect">
            <a:avLst/>
          </a:prstGeom>
          <a:noFill/>
        </p:spPr>
        <p:txBody>
          <a:bodyPr wrap="square">
            <a:spAutoFit/>
          </a:bodyPr>
          <a:lstStyle/>
          <a:p>
            <a:r>
              <a:rPr lang="en-US" sz="6200" b="1" dirty="0">
                <a:solidFill>
                  <a:schemeClr val="bg1"/>
                </a:solidFill>
                <a:effectLst/>
                <a:latin typeface="Play" panose="020B0604020202020204" charset="0"/>
                <a:ea typeface="Calibri" panose="020F0502020204030204" pitchFamily="34" charset="0"/>
              </a:rPr>
              <a:t>Heart Disease Deaths in 2021 by country</a:t>
            </a:r>
            <a:endParaRPr lang="ar-EG" sz="6200" b="1" dirty="0">
              <a:solidFill>
                <a:schemeClr val="bg1"/>
              </a:solidFill>
              <a:latin typeface="Play" panose="020B0604020202020204" charset="0"/>
            </a:endParaRPr>
          </a:p>
        </p:txBody>
      </p:sp>
      <p:pic>
        <p:nvPicPr>
          <p:cNvPr id="8" name="Picture 7">
            <a:extLst>
              <a:ext uri="{FF2B5EF4-FFF2-40B4-BE49-F238E27FC236}">
                <a16:creationId xmlns:a16="http://schemas.microsoft.com/office/drawing/2014/main" id="{F39D6900-5411-49CA-EBD1-5BCE374F2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69" y="2182873"/>
            <a:ext cx="16968059" cy="7837427"/>
          </a:xfrm>
          <a:prstGeom prst="rect">
            <a:avLst/>
          </a:prstGeom>
        </p:spPr>
      </p:pic>
    </p:spTree>
    <p:extLst>
      <p:ext uri="{BB962C8B-B14F-4D97-AF65-F5344CB8AC3E}">
        <p14:creationId xmlns:p14="http://schemas.microsoft.com/office/powerpoint/2010/main" val="13107060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63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sz="7200" dirty="0">
              <a:solidFill>
                <a:schemeClr val="bg1"/>
              </a:solidFill>
            </a:endParaRPr>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2" name="TextBox 11">
            <a:extLst>
              <a:ext uri="{FF2B5EF4-FFF2-40B4-BE49-F238E27FC236}">
                <a16:creationId xmlns:a16="http://schemas.microsoft.com/office/drawing/2014/main" id="{B4E43E09-F8AF-42BE-93C8-93E6B92E2DB9}"/>
              </a:ext>
            </a:extLst>
          </p:cNvPr>
          <p:cNvSpPr txBox="1"/>
          <p:nvPr/>
        </p:nvSpPr>
        <p:spPr>
          <a:xfrm>
            <a:off x="838200" y="1153636"/>
            <a:ext cx="11415484" cy="1046440"/>
          </a:xfrm>
          <a:prstGeom prst="rect">
            <a:avLst/>
          </a:prstGeom>
          <a:noFill/>
        </p:spPr>
        <p:txBody>
          <a:bodyPr wrap="square">
            <a:spAutoFit/>
          </a:bodyPr>
          <a:lstStyle/>
          <a:p>
            <a:r>
              <a:rPr lang="en-US" sz="6200" b="1" dirty="0">
                <a:solidFill>
                  <a:schemeClr val="bg1"/>
                </a:solidFill>
                <a:effectLst/>
                <a:latin typeface="Play" panose="020B0604020202020204" charset="0"/>
                <a:ea typeface="Calibri" panose="020F0502020204030204" pitchFamily="34" charset="0"/>
              </a:rPr>
              <a:t>Data Modeling </a:t>
            </a:r>
            <a:endParaRPr lang="ar-EG" sz="6200" b="1" dirty="0">
              <a:solidFill>
                <a:schemeClr val="bg1"/>
              </a:solidFill>
              <a:latin typeface="Play" panose="020B0604020202020204" charset="0"/>
            </a:endParaRPr>
          </a:p>
        </p:txBody>
      </p:sp>
      <p:pic>
        <p:nvPicPr>
          <p:cNvPr id="6" name="Picture 5">
            <a:extLst>
              <a:ext uri="{FF2B5EF4-FFF2-40B4-BE49-F238E27FC236}">
                <a16:creationId xmlns:a16="http://schemas.microsoft.com/office/drawing/2014/main" id="{68335A01-46DF-4EF2-A672-91CBBAF8F51D}"/>
              </a:ext>
            </a:extLst>
          </p:cNvPr>
          <p:cNvPicPr>
            <a:picLocks noChangeAspect="1"/>
          </p:cNvPicPr>
          <p:nvPr/>
        </p:nvPicPr>
        <p:blipFill>
          <a:blip r:embed="rId3"/>
          <a:stretch>
            <a:fillRect/>
          </a:stretch>
        </p:blipFill>
        <p:spPr>
          <a:xfrm>
            <a:off x="2775042" y="2933700"/>
            <a:ext cx="12613477" cy="7109123"/>
          </a:xfrm>
          <a:prstGeom prst="rect">
            <a:avLst/>
          </a:prstGeom>
        </p:spPr>
      </p:pic>
    </p:spTree>
    <p:extLst>
      <p:ext uri="{BB962C8B-B14F-4D97-AF65-F5344CB8AC3E}">
        <p14:creationId xmlns:p14="http://schemas.microsoft.com/office/powerpoint/2010/main" val="736316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51868"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3" name="TextBox 3"/>
          <p:cNvSpPr txBox="1"/>
          <p:nvPr/>
        </p:nvSpPr>
        <p:spPr>
          <a:xfrm>
            <a:off x="990600" y="1806427"/>
            <a:ext cx="9867900" cy="1021883"/>
          </a:xfrm>
          <a:prstGeom prst="rect">
            <a:avLst/>
          </a:prstGeom>
        </p:spPr>
        <p:txBody>
          <a:bodyPr wrap="square" lIns="0" tIns="0" rIns="0" bIns="0" rtlCol="0" anchor="t">
            <a:spAutoFit/>
          </a:bodyPr>
          <a:lstStyle/>
          <a:p>
            <a:pPr>
              <a:lnSpc>
                <a:spcPts val="8800"/>
              </a:lnSpc>
            </a:pPr>
            <a:r>
              <a:rPr lang="en-US" sz="6200" b="1" dirty="0">
                <a:solidFill>
                  <a:srgbClr val="FFFFFF"/>
                </a:solidFill>
                <a:latin typeface="Play"/>
              </a:rPr>
              <a:t>Introduction</a:t>
            </a:r>
            <a:r>
              <a:rPr lang="ar-EG" sz="6000" b="1" dirty="0">
                <a:solidFill>
                  <a:srgbClr val="FFFFFF"/>
                </a:solidFill>
                <a:latin typeface="Play"/>
              </a:rPr>
              <a:t>:</a:t>
            </a:r>
            <a:endParaRPr lang="en-US" sz="6000" b="1" dirty="0">
              <a:solidFill>
                <a:srgbClr val="FFFFFF"/>
              </a:solidFill>
              <a:latin typeface="Play"/>
            </a:endParaRPr>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990600" y="3619500"/>
            <a:ext cx="12192000" cy="3412537"/>
          </a:xfrm>
          <a:prstGeom prst="rect">
            <a:avLst/>
          </a:prstGeom>
          <a:noFill/>
        </p:spPr>
        <p:txBody>
          <a:bodyPr wrap="square">
            <a:spAutoFit/>
          </a:bodyPr>
          <a:lstStyle/>
          <a:p>
            <a:pPr marL="742950" indent="-742950">
              <a:lnSpc>
                <a:spcPct val="150000"/>
              </a:lnSpc>
              <a:buAutoNum type="arabicPeriod"/>
            </a:pPr>
            <a:r>
              <a:rPr lang="en-US" sz="5000" dirty="0">
                <a:solidFill>
                  <a:schemeClr val="bg1"/>
                </a:solidFill>
                <a:latin typeface="Play" panose="020B0604020202020204" charset="0"/>
              </a:rPr>
              <a:t>Brief overview of heart diseases</a:t>
            </a:r>
          </a:p>
          <a:p>
            <a:pPr marL="742950" indent="-742950">
              <a:lnSpc>
                <a:spcPct val="150000"/>
              </a:lnSpc>
              <a:buAutoNum type="arabicPeriod"/>
            </a:pPr>
            <a:r>
              <a:rPr lang="en-US" sz="5000" dirty="0">
                <a:solidFill>
                  <a:schemeClr val="bg1"/>
                </a:solidFill>
                <a:latin typeface="Play" panose="020B0604020202020204" charset="0"/>
              </a:rPr>
              <a:t>Importance of understanding heart health</a:t>
            </a:r>
            <a:endParaRPr lang="ar-EG" sz="5000" dirty="0">
              <a:solidFill>
                <a:schemeClr val="bg1"/>
              </a:solidFill>
              <a:latin typeface="Play" panose="020B0604020202020204" charset="0"/>
            </a:endParaRPr>
          </a:p>
        </p:txBody>
      </p:sp>
    </p:spTree>
    <p:extLst>
      <p:ext uri="{BB962C8B-B14F-4D97-AF65-F5344CB8AC3E}">
        <p14:creationId xmlns:p14="http://schemas.microsoft.com/office/powerpoint/2010/main" val="41089980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1DF97D43-5E1F-44B3-83AD-C74D04FC38EA}"/>
              </a:ext>
            </a:extLst>
          </p:cNvPr>
          <p:cNvSpPr txBox="1"/>
          <p:nvPr/>
        </p:nvSpPr>
        <p:spPr>
          <a:xfrm>
            <a:off x="640080" y="5051184"/>
            <a:ext cx="10522317" cy="1046440"/>
          </a:xfrm>
          <a:prstGeom prst="rect">
            <a:avLst/>
          </a:prstGeom>
          <a:noFill/>
        </p:spPr>
        <p:txBody>
          <a:bodyPr wrap="square">
            <a:spAutoFit/>
          </a:bodyPr>
          <a:lstStyle/>
          <a:p>
            <a:r>
              <a:rPr lang="en-US" sz="6200" b="1" dirty="0">
                <a:solidFill>
                  <a:schemeClr val="bg1"/>
                </a:solidFill>
                <a:latin typeface="Play" panose="020B0604020202020204" charset="0"/>
              </a:rPr>
              <a:t>Machine Learning </a:t>
            </a:r>
            <a:endParaRPr lang="ar-EG" sz="6200" b="1" dirty="0">
              <a:solidFill>
                <a:schemeClr val="bg1"/>
              </a:solidFill>
              <a:latin typeface="Play" panose="020B0604020202020204" charset="0"/>
            </a:endParaRPr>
          </a:p>
        </p:txBody>
      </p:sp>
      <p:pic>
        <p:nvPicPr>
          <p:cNvPr id="11" name="Image 97">
            <a:extLst>
              <a:ext uri="{FF2B5EF4-FFF2-40B4-BE49-F238E27FC236}">
                <a16:creationId xmlns:a16="http://schemas.microsoft.com/office/drawing/2014/main" id="{A3645C5A-849C-41F6-9518-64F0CD7CF1F8}"/>
              </a:ext>
            </a:extLst>
          </p:cNvPr>
          <p:cNvPicPr/>
          <p:nvPr/>
        </p:nvPicPr>
        <p:blipFill>
          <a:blip r:embed="rId3" cstate="print"/>
          <a:stretch>
            <a:fillRect/>
          </a:stretch>
        </p:blipFill>
        <p:spPr>
          <a:xfrm>
            <a:off x="9448800" y="3312260"/>
            <a:ext cx="8229600" cy="4726839"/>
          </a:xfrm>
          <a:prstGeom prst="rect">
            <a:avLst/>
          </a:prstGeom>
        </p:spPr>
      </p:pic>
    </p:spTree>
    <p:extLst>
      <p:ext uri="{BB962C8B-B14F-4D97-AF65-F5344CB8AC3E}">
        <p14:creationId xmlns:p14="http://schemas.microsoft.com/office/powerpoint/2010/main" val="15777601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sz="1800" dirty="0">
              <a:solidFill>
                <a:schemeClr val="bg1"/>
              </a:solidFill>
            </a:endParaRPr>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5A89AB6C-CDBA-4D45-B90B-203D1221381D}"/>
              </a:ext>
            </a:extLst>
          </p:cNvPr>
          <p:cNvSpPr txBox="1"/>
          <p:nvPr/>
        </p:nvSpPr>
        <p:spPr>
          <a:xfrm>
            <a:off x="446583" y="491358"/>
            <a:ext cx="10522317" cy="1015663"/>
          </a:xfrm>
          <a:prstGeom prst="rect">
            <a:avLst/>
          </a:prstGeom>
          <a:noFill/>
        </p:spPr>
        <p:txBody>
          <a:bodyPr wrap="square">
            <a:spAutoFit/>
          </a:bodyPr>
          <a:lstStyle/>
          <a:p>
            <a:r>
              <a:rPr lang="en-US" sz="6000" b="1" dirty="0">
                <a:solidFill>
                  <a:schemeClr val="bg1"/>
                </a:solidFill>
                <a:effectLst/>
                <a:latin typeface="Play" panose="020B0604020202020204" charset="0"/>
                <a:ea typeface="Times New Roman" panose="02020603050405020304" pitchFamily="18" charset="0"/>
              </a:rPr>
              <a:t>Types</a:t>
            </a:r>
            <a:r>
              <a:rPr lang="en-US" sz="6000" b="1" spc="-20" dirty="0">
                <a:solidFill>
                  <a:schemeClr val="bg1"/>
                </a:solidFill>
                <a:effectLst/>
                <a:latin typeface="Play" panose="020B0604020202020204" charset="0"/>
                <a:ea typeface="Times New Roman" panose="02020603050405020304" pitchFamily="18" charset="0"/>
              </a:rPr>
              <a:t> </a:t>
            </a:r>
            <a:r>
              <a:rPr lang="en-US" sz="6000" b="1" dirty="0">
                <a:solidFill>
                  <a:schemeClr val="bg1"/>
                </a:solidFill>
                <a:effectLst/>
                <a:latin typeface="Play" panose="020B0604020202020204" charset="0"/>
                <a:ea typeface="Times New Roman" panose="02020603050405020304" pitchFamily="18" charset="0"/>
              </a:rPr>
              <a:t>of</a:t>
            </a:r>
            <a:r>
              <a:rPr lang="en-US" sz="6000" b="1" spc="-30" dirty="0">
                <a:solidFill>
                  <a:schemeClr val="bg1"/>
                </a:solidFill>
                <a:effectLst/>
                <a:latin typeface="Play" panose="020B0604020202020204" charset="0"/>
                <a:ea typeface="Times New Roman" panose="02020603050405020304" pitchFamily="18" charset="0"/>
              </a:rPr>
              <a:t> </a:t>
            </a:r>
            <a:r>
              <a:rPr lang="en-US" sz="6000" b="1" dirty="0">
                <a:solidFill>
                  <a:schemeClr val="bg1"/>
                </a:solidFill>
                <a:effectLst/>
                <a:latin typeface="Play" panose="020B0604020202020204" charset="0"/>
                <a:ea typeface="Times New Roman" panose="02020603050405020304" pitchFamily="18" charset="0"/>
              </a:rPr>
              <a:t>Machine</a:t>
            </a:r>
            <a:r>
              <a:rPr lang="en-US" sz="6000" b="1" spc="-15" dirty="0">
                <a:solidFill>
                  <a:schemeClr val="bg1"/>
                </a:solidFill>
                <a:effectLst/>
                <a:latin typeface="Play" panose="020B0604020202020204" charset="0"/>
                <a:ea typeface="Times New Roman" panose="02020603050405020304" pitchFamily="18" charset="0"/>
              </a:rPr>
              <a:t> </a:t>
            </a:r>
            <a:r>
              <a:rPr lang="en-US" sz="6000" b="1" spc="-10" dirty="0">
                <a:solidFill>
                  <a:schemeClr val="bg1"/>
                </a:solidFill>
                <a:effectLst/>
                <a:latin typeface="Play" panose="020B0604020202020204" charset="0"/>
                <a:ea typeface="Times New Roman" panose="02020603050405020304" pitchFamily="18" charset="0"/>
              </a:rPr>
              <a:t>Learning</a:t>
            </a:r>
            <a:endParaRPr lang="ar-EG" sz="6000" b="1" dirty="0">
              <a:solidFill>
                <a:schemeClr val="bg1"/>
              </a:solidFill>
              <a:latin typeface="Play" panose="020B0604020202020204" charset="0"/>
            </a:endParaRPr>
          </a:p>
        </p:txBody>
      </p:sp>
      <p:pic>
        <p:nvPicPr>
          <p:cNvPr id="4" name="Picture 3">
            <a:extLst>
              <a:ext uri="{FF2B5EF4-FFF2-40B4-BE49-F238E27FC236}">
                <a16:creationId xmlns:a16="http://schemas.microsoft.com/office/drawing/2014/main" id="{F6AD9F08-D271-4E08-9788-96FC3D779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81" y="2200075"/>
            <a:ext cx="12801600" cy="7667825"/>
          </a:xfrm>
          <a:prstGeom prst="rect">
            <a:avLst/>
          </a:prstGeom>
        </p:spPr>
      </p:pic>
    </p:spTree>
    <p:extLst>
      <p:ext uri="{BB962C8B-B14F-4D97-AF65-F5344CB8AC3E}">
        <p14:creationId xmlns:p14="http://schemas.microsoft.com/office/powerpoint/2010/main" val="2514678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609600" y="953810"/>
            <a:ext cx="12801600" cy="1046440"/>
          </a:xfrm>
          <a:prstGeom prst="rect">
            <a:avLst/>
          </a:prstGeom>
          <a:noFill/>
        </p:spPr>
        <p:txBody>
          <a:bodyPr wrap="square">
            <a:spAutoFit/>
          </a:bodyPr>
          <a:lstStyle/>
          <a:p>
            <a:pPr marL="127000">
              <a:spcBef>
                <a:spcPts val="305"/>
              </a:spcBef>
              <a:spcAft>
                <a:spcPts val="0"/>
              </a:spcAft>
              <a:tabLst>
                <a:tab pos="641350" algn="l"/>
              </a:tabLst>
            </a:pPr>
            <a:r>
              <a:rPr lang="en-US" sz="6200" b="1" dirty="0">
                <a:solidFill>
                  <a:schemeClr val="bg1"/>
                </a:solidFill>
                <a:effectLst/>
                <a:latin typeface="Play" panose="020B0604020202020204" charset="0"/>
                <a:ea typeface="Times New Roman" panose="02020603050405020304" pitchFamily="18" charset="0"/>
              </a:rPr>
              <a:t>Separation</a:t>
            </a:r>
            <a:r>
              <a:rPr lang="en-US" sz="6200" b="1" spc="-30" dirty="0">
                <a:solidFill>
                  <a:schemeClr val="bg1"/>
                </a:solidFill>
                <a:effectLst/>
                <a:latin typeface="Play" panose="020B0604020202020204" charset="0"/>
                <a:ea typeface="Times New Roman" panose="02020603050405020304" pitchFamily="18" charset="0"/>
              </a:rPr>
              <a:t> </a:t>
            </a:r>
            <a:r>
              <a:rPr lang="en-US" sz="6200" b="1" dirty="0">
                <a:solidFill>
                  <a:schemeClr val="bg1"/>
                </a:solidFill>
                <a:effectLst/>
                <a:latin typeface="Play" panose="020B0604020202020204" charset="0"/>
                <a:ea typeface="Times New Roman" panose="02020603050405020304" pitchFamily="18" charset="0"/>
              </a:rPr>
              <a:t>of</a:t>
            </a:r>
            <a:r>
              <a:rPr lang="en-US" sz="6200" b="1" spc="-25" dirty="0">
                <a:solidFill>
                  <a:schemeClr val="bg1"/>
                </a:solidFill>
                <a:effectLst/>
                <a:latin typeface="Play" panose="020B0604020202020204" charset="0"/>
                <a:ea typeface="Times New Roman" panose="02020603050405020304" pitchFamily="18" charset="0"/>
              </a:rPr>
              <a:t> </a:t>
            </a:r>
            <a:r>
              <a:rPr lang="en-US" sz="6200" b="1" dirty="0">
                <a:solidFill>
                  <a:schemeClr val="bg1"/>
                </a:solidFill>
                <a:effectLst/>
                <a:latin typeface="Play" panose="020B0604020202020204" charset="0"/>
                <a:ea typeface="Times New Roman" panose="02020603050405020304" pitchFamily="18" charset="0"/>
              </a:rPr>
              <a:t>Features</a:t>
            </a:r>
            <a:r>
              <a:rPr lang="en-US" sz="6200" b="1" spc="-25" dirty="0">
                <a:solidFill>
                  <a:schemeClr val="bg1"/>
                </a:solidFill>
                <a:effectLst/>
                <a:latin typeface="Play" panose="020B0604020202020204" charset="0"/>
                <a:ea typeface="Times New Roman" panose="02020603050405020304" pitchFamily="18" charset="0"/>
              </a:rPr>
              <a:t> </a:t>
            </a:r>
            <a:r>
              <a:rPr lang="en-US" sz="6200" b="1" dirty="0">
                <a:solidFill>
                  <a:schemeClr val="bg1"/>
                </a:solidFill>
                <a:effectLst/>
                <a:latin typeface="Play" panose="020B0604020202020204" charset="0"/>
                <a:ea typeface="Times New Roman" panose="02020603050405020304" pitchFamily="18" charset="0"/>
              </a:rPr>
              <a:t>and</a:t>
            </a:r>
            <a:r>
              <a:rPr lang="en-US" sz="6200" b="1" spc="-25" dirty="0">
                <a:solidFill>
                  <a:schemeClr val="bg1"/>
                </a:solidFill>
                <a:effectLst/>
                <a:latin typeface="Play" panose="020B0604020202020204" charset="0"/>
                <a:ea typeface="Times New Roman" panose="02020603050405020304" pitchFamily="18" charset="0"/>
              </a:rPr>
              <a:t> </a:t>
            </a:r>
            <a:r>
              <a:rPr lang="en-US" sz="6200" b="1" spc="-10" dirty="0">
                <a:solidFill>
                  <a:schemeClr val="bg1"/>
                </a:solidFill>
                <a:effectLst/>
                <a:latin typeface="Play" panose="020B0604020202020204" charset="0"/>
                <a:ea typeface="Times New Roman" panose="02020603050405020304" pitchFamily="18" charset="0"/>
              </a:rPr>
              <a:t>Target</a:t>
            </a:r>
          </a:p>
        </p:txBody>
      </p:sp>
      <p:pic>
        <p:nvPicPr>
          <p:cNvPr id="11" name="Image 109">
            <a:extLst>
              <a:ext uri="{FF2B5EF4-FFF2-40B4-BE49-F238E27FC236}">
                <a16:creationId xmlns:a16="http://schemas.microsoft.com/office/drawing/2014/main" id="{4A1E08F3-4044-47BA-83CC-7B18C2926DF4}"/>
              </a:ext>
            </a:extLst>
          </p:cNvPr>
          <p:cNvPicPr/>
          <p:nvPr/>
        </p:nvPicPr>
        <p:blipFill>
          <a:blip r:embed="rId3" cstate="print"/>
          <a:stretch>
            <a:fillRect/>
          </a:stretch>
        </p:blipFill>
        <p:spPr>
          <a:xfrm>
            <a:off x="11506923" y="4000500"/>
            <a:ext cx="6444342" cy="1274803"/>
          </a:xfrm>
          <a:prstGeom prst="rect">
            <a:avLst/>
          </a:prstGeom>
        </p:spPr>
      </p:pic>
      <p:pic>
        <p:nvPicPr>
          <p:cNvPr id="12" name="Image 110">
            <a:extLst>
              <a:ext uri="{FF2B5EF4-FFF2-40B4-BE49-F238E27FC236}">
                <a16:creationId xmlns:a16="http://schemas.microsoft.com/office/drawing/2014/main" id="{8B11A335-D970-4BEE-BBA3-24702A7D52BD}"/>
              </a:ext>
            </a:extLst>
          </p:cNvPr>
          <p:cNvPicPr/>
          <p:nvPr/>
        </p:nvPicPr>
        <p:blipFill>
          <a:blip r:embed="rId4" cstate="print"/>
          <a:stretch>
            <a:fillRect/>
          </a:stretch>
        </p:blipFill>
        <p:spPr>
          <a:xfrm>
            <a:off x="11491682" y="5671022"/>
            <a:ext cx="6444343" cy="1225078"/>
          </a:xfrm>
          <a:prstGeom prst="rect">
            <a:avLst/>
          </a:prstGeom>
        </p:spPr>
      </p:pic>
      <p:sp>
        <p:nvSpPr>
          <p:cNvPr id="13" name="TextBox 12">
            <a:extLst>
              <a:ext uri="{FF2B5EF4-FFF2-40B4-BE49-F238E27FC236}">
                <a16:creationId xmlns:a16="http://schemas.microsoft.com/office/drawing/2014/main" id="{A6EC5984-DFE6-41AA-B131-3D2430BD0BCF}"/>
              </a:ext>
            </a:extLst>
          </p:cNvPr>
          <p:cNvSpPr txBox="1"/>
          <p:nvPr/>
        </p:nvSpPr>
        <p:spPr>
          <a:xfrm>
            <a:off x="957577" y="2304227"/>
            <a:ext cx="10182130" cy="7478970"/>
          </a:xfrm>
          <a:prstGeom prst="rect">
            <a:avLst/>
          </a:prstGeom>
          <a:noFill/>
        </p:spPr>
        <p:txBody>
          <a:bodyPr wrap="square">
            <a:spAutoFit/>
          </a:bodyPr>
          <a:lstStyle/>
          <a:p>
            <a:pPr marL="127000" marR="170815">
              <a:lnSpc>
                <a:spcPct val="150000"/>
              </a:lnSpc>
              <a:spcBef>
                <a:spcPts val="950"/>
              </a:spcBef>
              <a:spcAft>
                <a:spcPts val="0"/>
              </a:spcAft>
            </a:pPr>
            <a:r>
              <a:rPr lang="en-US" sz="4000" b="1" dirty="0">
                <a:solidFill>
                  <a:schemeClr val="bg1"/>
                </a:solidFill>
                <a:effectLst/>
                <a:latin typeface="Play" panose="020B0604020202020204" charset="0"/>
                <a:ea typeface="Times New Roman" panose="02020603050405020304" pitchFamily="18" charset="0"/>
              </a:rPr>
              <a:t>Separation of Features and Target: </a:t>
            </a:r>
            <a:r>
              <a:rPr lang="en-US" sz="4000" dirty="0">
                <a:solidFill>
                  <a:schemeClr val="bg1"/>
                </a:solidFill>
                <a:effectLst/>
                <a:latin typeface="Play" panose="020B0604020202020204" charset="0"/>
                <a:ea typeface="Times New Roman" panose="02020603050405020304" pitchFamily="18" charset="0"/>
              </a:rPr>
              <a:t>In supervised learning, it's crucial to separate the features (used for predictions) from the target variable (the outcome you are trying to predict).</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This</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setup</a:t>
            </a:r>
            <a:r>
              <a:rPr lang="en-US" sz="4000" spc="-15"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is</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necessary</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because</a:t>
            </a:r>
            <a:r>
              <a:rPr lang="en-US" sz="4000" spc="-1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the</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machine</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learning</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algorithms</a:t>
            </a:r>
            <a:r>
              <a:rPr lang="en-US" sz="4000" spc="-1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need</a:t>
            </a:r>
            <a:r>
              <a:rPr lang="en-US" sz="4000" spc="-2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to</a:t>
            </a:r>
            <a:r>
              <a:rPr lang="en-US" sz="4000" spc="-10"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learn</a:t>
            </a:r>
            <a:r>
              <a:rPr lang="en-US" sz="4000" spc="-15" dirty="0">
                <a:solidFill>
                  <a:schemeClr val="bg1"/>
                </a:solidFill>
                <a:effectLst/>
                <a:latin typeface="Play" panose="020B0604020202020204" charset="0"/>
                <a:ea typeface="Times New Roman" panose="02020603050405020304" pitchFamily="18" charset="0"/>
              </a:rPr>
              <a:t> </a:t>
            </a:r>
            <a:r>
              <a:rPr lang="en-US" sz="4000" dirty="0">
                <a:solidFill>
                  <a:schemeClr val="bg1"/>
                </a:solidFill>
                <a:effectLst/>
                <a:latin typeface="Play" panose="020B0604020202020204" charset="0"/>
                <a:ea typeface="Times New Roman" panose="02020603050405020304" pitchFamily="18" charset="0"/>
              </a:rPr>
              <a:t>from the features to make predictions about the target.</a:t>
            </a:r>
          </a:p>
        </p:txBody>
      </p:sp>
    </p:spTree>
    <p:extLst>
      <p:ext uri="{BB962C8B-B14F-4D97-AF65-F5344CB8AC3E}">
        <p14:creationId xmlns:p14="http://schemas.microsoft.com/office/powerpoint/2010/main" val="41607822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4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304800" y="835418"/>
            <a:ext cx="10522317" cy="1046440"/>
          </a:xfrm>
          <a:prstGeom prst="rect">
            <a:avLst/>
          </a:prstGeom>
          <a:noFill/>
        </p:spPr>
        <p:txBody>
          <a:bodyPr wrap="square">
            <a:spAutoFit/>
          </a:bodyPr>
          <a:lstStyle/>
          <a:p>
            <a:pPr lvl="1" rtl="0">
              <a:spcBef>
                <a:spcPts val="305"/>
              </a:spcBef>
              <a:tabLst>
                <a:tab pos="698500" algn="l"/>
              </a:tabLst>
            </a:pPr>
            <a:r>
              <a:rPr lang="en-US" sz="6200" b="1" kern="0" dirty="0">
                <a:solidFill>
                  <a:schemeClr val="bg1"/>
                </a:solidFill>
                <a:effectLst/>
                <a:latin typeface="Play" panose="020B0604020202020204" charset="0"/>
                <a:ea typeface="Times New Roman" panose="02020603050405020304" pitchFamily="18" charset="0"/>
              </a:rPr>
              <a:t>Preparing</a:t>
            </a:r>
            <a:r>
              <a:rPr lang="en-US" sz="6200" b="1" kern="0" spc="-15" dirty="0">
                <a:solidFill>
                  <a:schemeClr val="bg1"/>
                </a:solidFill>
                <a:effectLst/>
                <a:latin typeface="Play" panose="020B0604020202020204" charset="0"/>
                <a:ea typeface="Times New Roman" panose="02020603050405020304" pitchFamily="18" charset="0"/>
              </a:rPr>
              <a:t> </a:t>
            </a:r>
            <a:r>
              <a:rPr lang="en-US" sz="6200" b="1" kern="0" dirty="0">
                <a:solidFill>
                  <a:schemeClr val="bg1"/>
                </a:solidFill>
                <a:effectLst/>
                <a:latin typeface="Play" panose="020B0604020202020204" charset="0"/>
                <a:ea typeface="Times New Roman" panose="02020603050405020304" pitchFamily="18" charset="0"/>
              </a:rPr>
              <a:t>for</a:t>
            </a:r>
            <a:r>
              <a:rPr lang="en-US" sz="6200" b="1" kern="0" spc="-5" dirty="0">
                <a:solidFill>
                  <a:schemeClr val="bg1"/>
                </a:solidFill>
                <a:effectLst/>
                <a:latin typeface="Play" panose="020B0604020202020204" charset="0"/>
                <a:ea typeface="Times New Roman" panose="02020603050405020304" pitchFamily="18" charset="0"/>
              </a:rPr>
              <a:t> </a:t>
            </a:r>
            <a:r>
              <a:rPr lang="en-US" sz="6200" b="1" kern="0" dirty="0">
                <a:solidFill>
                  <a:schemeClr val="bg1"/>
                </a:solidFill>
                <a:effectLst/>
                <a:latin typeface="Play" panose="020B0604020202020204" charset="0"/>
                <a:ea typeface="Times New Roman" panose="02020603050405020304" pitchFamily="18" charset="0"/>
              </a:rPr>
              <a:t>Model </a:t>
            </a:r>
            <a:r>
              <a:rPr lang="en-US" sz="6200" b="1" kern="0" spc="-10" dirty="0">
                <a:solidFill>
                  <a:schemeClr val="bg1"/>
                </a:solidFill>
                <a:effectLst/>
                <a:latin typeface="Play" panose="020B0604020202020204" charset="0"/>
                <a:ea typeface="Times New Roman" panose="02020603050405020304" pitchFamily="18" charset="0"/>
              </a:rPr>
              <a:t>Training</a:t>
            </a:r>
            <a:endParaRPr lang="en-US" sz="6200" b="1" kern="0" dirty="0">
              <a:solidFill>
                <a:schemeClr val="bg1"/>
              </a:solidFill>
              <a:effectLst/>
              <a:latin typeface="Play" panose="020B0604020202020204" charset="0"/>
              <a:ea typeface="Times New Roman" panose="02020603050405020304" pitchFamily="18" charset="0"/>
            </a:endParaRPr>
          </a:p>
        </p:txBody>
      </p:sp>
      <p:sp>
        <p:nvSpPr>
          <p:cNvPr id="10" name="TextBox 9">
            <a:extLst>
              <a:ext uri="{FF2B5EF4-FFF2-40B4-BE49-F238E27FC236}">
                <a16:creationId xmlns:a16="http://schemas.microsoft.com/office/drawing/2014/main" id="{0B6448DF-3A98-4BCE-B860-7E2EC09058E7}"/>
              </a:ext>
            </a:extLst>
          </p:cNvPr>
          <p:cNvSpPr txBox="1"/>
          <p:nvPr/>
        </p:nvSpPr>
        <p:spPr>
          <a:xfrm>
            <a:off x="852181" y="2466536"/>
            <a:ext cx="14401800" cy="4439292"/>
          </a:xfrm>
          <a:prstGeom prst="rect">
            <a:avLst/>
          </a:prstGeom>
          <a:noFill/>
        </p:spPr>
        <p:txBody>
          <a:bodyPr wrap="square">
            <a:spAutoFit/>
          </a:bodyPr>
          <a:lstStyle/>
          <a:p>
            <a:pPr marL="127000" marR="170815">
              <a:lnSpc>
                <a:spcPct val="107000"/>
              </a:lnSpc>
              <a:spcBef>
                <a:spcPts val="950"/>
              </a:spcBef>
              <a:spcAft>
                <a:spcPts val="0"/>
              </a:spcAft>
            </a:pPr>
            <a:r>
              <a:rPr lang="en-US" sz="4400" dirty="0">
                <a:solidFill>
                  <a:schemeClr val="bg1"/>
                </a:solidFill>
                <a:effectLst/>
                <a:latin typeface="Play" panose="020B0604020202020204" charset="0"/>
                <a:ea typeface="Times New Roman" panose="02020603050405020304" pitchFamily="18" charset="0"/>
              </a:rPr>
              <a:t>The</a:t>
            </a:r>
            <a:r>
              <a:rPr lang="en-US" sz="4400" spc="-15" dirty="0">
                <a:solidFill>
                  <a:schemeClr val="bg1"/>
                </a:solidFill>
                <a:effectLst/>
                <a:latin typeface="Play" panose="020B0604020202020204" charset="0"/>
                <a:ea typeface="Times New Roman" panose="02020603050405020304" pitchFamily="18" charset="0"/>
              </a:rPr>
              <a:t> </a:t>
            </a:r>
            <a:r>
              <a:rPr lang="en-US" sz="4400" dirty="0" err="1">
                <a:solidFill>
                  <a:schemeClr val="bg1"/>
                </a:solidFill>
                <a:effectLst/>
                <a:latin typeface="Play" panose="020B0604020202020204" charset="0"/>
                <a:ea typeface="Times New Roman" panose="02020603050405020304" pitchFamily="18" charset="0"/>
              </a:rPr>
              <a:t>train_test_split</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function</a:t>
            </a:r>
            <a:r>
              <a:rPr lang="en-US" sz="4400" spc="-1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is</a:t>
            </a:r>
            <a:r>
              <a:rPr lang="en-US" sz="4400" spc="-2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designed</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to</a:t>
            </a:r>
            <a:r>
              <a:rPr lang="en-US" sz="4400" spc="-1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split</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arrays</a:t>
            </a:r>
            <a:r>
              <a:rPr lang="en-US" sz="4400" spc="-1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or</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matrices</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into</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random</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train</a:t>
            </a:r>
            <a:r>
              <a:rPr lang="en-US" sz="4400" spc="-1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and</a:t>
            </a:r>
            <a:r>
              <a:rPr lang="en-US" sz="4400" spc="-1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test subsets. This ensures that both training and testing data reflect the overall distribution of the dataset, which is crucial for building models that generalize well to new, unseen </a:t>
            </a:r>
            <a:r>
              <a:rPr lang="en-US" sz="4400" dirty="0" err="1">
                <a:solidFill>
                  <a:schemeClr val="bg1"/>
                </a:solidFill>
                <a:effectLst/>
                <a:latin typeface="Play" panose="020B0604020202020204" charset="0"/>
                <a:ea typeface="Times New Roman" panose="02020603050405020304" pitchFamily="18" charset="0"/>
              </a:rPr>
              <a:t>data.We</a:t>
            </a:r>
            <a:r>
              <a:rPr lang="en-US" sz="4400" dirty="0">
                <a:solidFill>
                  <a:schemeClr val="bg1"/>
                </a:solidFill>
                <a:effectLst/>
                <a:latin typeface="Play" panose="020B0604020202020204" charset="0"/>
                <a:ea typeface="Times New Roman" panose="02020603050405020304" pitchFamily="18" charset="0"/>
              </a:rPr>
              <a:t> also used it in the project</a:t>
            </a:r>
          </a:p>
        </p:txBody>
      </p:sp>
      <p:pic>
        <p:nvPicPr>
          <p:cNvPr id="11" name="Image 111">
            <a:extLst>
              <a:ext uri="{FF2B5EF4-FFF2-40B4-BE49-F238E27FC236}">
                <a16:creationId xmlns:a16="http://schemas.microsoft.com/office/drawing/2014/main" id="{DBD4BC22-30D5-4F3A-8546-BB4D8D0E9531}"/>
              </a:ext>
            </a:extLst>
          </p:cNvPr>
          <p:cNvPicPr/>
          <p:nvPr/>
        </p:nvPicPr>
        <p:blipFill>
          <a:blip r:embed="rId3" cstate="print"/>
          <a:stretch>
            <a:fillRect/>
          </a:stretch>
        </p:blipFill>
        <p:spPr>
          <a:xfrm>
            <a:off x="3745819" y="7355013"/>
            <a:ext cx="10760075" cy="1818081"/>
          </a:xfrm>
          <a:prstGeom prst="rect">
            <a:avLst/>
          </a:prstGeom>
        </p:spPr>
      </p:pic>
    </p:spTree>
    <p:extLst>
      <p:ext uri="{BB962C8B-B14F-4D97-AF65-F5344CB8AC3E}">
        <p14:creationId xmlns:p14="http://schemas.microsoft.com/office/powerpoint/2010/main" val="39125093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685800" y="690675"/>
            <a:ext cx="13563599" cy="3939540"/>
          </a:xfrm>
          <a:prstGeom prst="rect">
            <a:avLst/>
          </a:prstGeom>
          <a:noFill/>
        </p:spPr>
        <p:txBody>
          <a:bodyPr wrap="square">
            <a:spAutoFit/>
          </a:bodyPr>
          <a:lstStyle/>
          <a:p>
            <a:r>
              <a:rPr lang="en-US" sz="6200" b="1" kern="0" dirty="0">
                <a:solidFill>
                  <a:schemeClr val="bg1"/>
                </a:solidFill>
                <a:effectLst/>
                <a:latin typeface="Play" panose="020B0604020202020204" charset="0"/>
                <a:ea typeface="Times New Roman" panose="02020603050405020304" pitchFamily="18" charset="0"/>
              </a:rPr>
              <a:t>Confusion</a:t>
            </a:r>
            <a:r>
              <a:rPr lang="en-US" sz="6200" b="1" kern="0" spc="-45" dirty="0">
                <a:solidFill>
                  <a:schemeClr val="bg1"/>
                </a:solidFill>
                <a:effectLst/>
                <a:latin typeface="Play" panose="020B0604020202020204" charset="0"/>
                <a:ea typeface="Times New Roman" panose="02020603050405020304" pitchFamily="18" charset="0"/>
              </a:rPr>
              <a:t> </a:t>
            </a:r>
            <a:r>
              <a:rPr lang="en-US" sz="6200" b="1" kern="0" spc="-10" dirty="0">
                <a:solidFill>
                  <a:schemeClr val="bg1"/>
                </a:solidFill>
                <a:effectLst/>
                <a:latin typeface="Play" panose="020B0604020202020204" charset="0"/>
                <a:ea typeface="Times New Roman" panose="02020603050405020304" pitchFamily="18" charset="0"/>
              </a:rPr>
              <a:t>Matrix and </a:t>
            </a:r>
            <a:r>
              <a:rPr lang="en-US" sz="6200" b="1" kern="0" dirty="0">
                <a:solidFill>
                  <a:schemeClr val="bg1"/>
                </a:solidFill>
                <a:effectLst/>
                <a:latin typeface="Play" panose="020B0604020202020204" charset="0"/>
                <a:ea typeface="Times New Roman" panose="02020603050405020304" pitchFamily="18" charset="0"/>
              </a:rPr>
              <a:t>Classification</a:t>
            </a:r>
            <a:r>
              <a:rPr lang="en-US" sz="6200" b="1" kern="0" spc="-70" dirty="0">
                <a:solidFill>
                  <a:schemeClr val="bg1"/>
                </a:solidFill>
                <a:effectLst/>
                <a:latin typeface="Play" panose="020B0604020202020204" charset="0"/>
                <a:ea typeface="Times New Roman" panose="02020603050405020304" pitchFamily="18" charset="0"/>
              </a:rPr>
              <a:t> </a:t>
            </a:r>
            <a:r>
              <a:rPr lang="en-US" sz="6200" b="1" kern="0" spc="-10" dirty="0">
                <a:solidFill>
                  <a:schemeClr val="bg1"/>
                </a:solidFill>
                <a:effectLst/>
                <a:latin typeface="Play" panose="020B0604020202020204" charset="0"/>
                <a:ea typeface="Times New Roman" panose="02020603050405020304" pitchFamily="18" charset="0"/>
              </a:rPr>
              <a:t>Report</a:t>
            </a:r>
            <a:endParaRPr lang="en-US" sz="6200" b="1" kern="0" dirty="0">
              <a:solidFill>
                <a:schemeClr val="bg1"/>
              </a:solidFill>
              <a:effectLst/>
              <a:latin typeface="Play" panose="020B0604020202020204" charset="0"/>
              <a:ea typeface="Times New Roman" panose="02020603050405020304" pitchFamily="18" charset="0"/>
            </a:endParaRPr>
          </a:p>
          <a:p>
            <a:endParaRPr lang="en-US" sz="6600" b="1" kern="0" dirty="0">
              <a:solidFill>
                <a:schemeClr val="bg1"/>
              </a:solidFill>
              <a:effectLst/>
              <a:latin typeface="Times New Roman" panose="02020603050405020304" pitchFamily="18" charset="0"/>
              <a:ea typeface="Times New Roman" panose="02020603050405020304" pitchFamily="18" charset="0"/>
            </a:endParaRPr>
          </a:p>
          <a:p>
            <a:endParaRPr lang="ar-EG" sz="6000" dirty="0">
              <a:solidFill>
                <a:schemeClr val="bg1"/>
              </a:solidFill>
            </a:endParaRPr>
          </a:p>
        </p:txBody>
      </p:sp>
      <p:pic>
        <p:nvPicPr>
          <p:cNvPr id="4" name="Picture 3">
            <a:extLst>
              <a:ext uri="{FF2B5EF4-FFF2-40B4-BE49-F238E27FC236}">
                <a16:creationId xmlns:a16="http://schemas.microsoft.com/office/drawing/2014/main" id="{95081EEB-EA8C-4D22-A379-AEFE1535CFED}"/>
              </a:ext>
            </a:extLst>
          </p:cNvPr>
          <p:cNvPicPr>
            <a:picLocks noChangeAspect="1"/>
          </p:cNvPicPr>
          <p:nvPr/>
        </p:nvPicPr>
        <p:blipFill>
          <a:blip r:embed="rId3"/>
          <a:stretch>
            <a:fillRect/>
          </a:stretch>
        </p:blipFill>
        <p:spPr>
          <a:xfrm>
            <a:off x="12354560" y="3715735"/>
            <a:ext cx="5486400" cy="4932965"/>
          </a:xfrm>
          <a:prstGeom prst="rect">
            <a:avLst/>
          </a:prstGeom>
        </p:spPr>
      </p:pic>
      <p:sp>
        <p:nvSpPr>
          <p:cNvPr id="12" name="TextBox 11">
            <a:extLst>
              <a:ext uri="{FF2B5EF4-FFF2-40B4-BE49-F238E27FC236}">
                <a16:creationId xmlns:a16="http://schemas.microsoft.com/office/drawing/2014/main" id="{7ACF2275-6CA5-42E1-A734-24765588CCF8}"/>
              </a:ext>
            </a:extLst>
          </p:cNvPr>
          <p:cNvSpPr txBox="1"/>
          <p:nvPr/>
        </p:nvSpPr>
        <p:spPr>
          <a:xfrm>
            <a:off x="10287000" y="652483"/>
            <a:ext cx="9220201" cy="1015663"/>
          </a:xfrm>
          <a:prstGeom prst="rect">
            <a:avLst/>
          </a:prstGeom>
          <a:noFill/>
        </p:spPr>
        <p:txBody>
          <a:bodyPr wrap="square">
            <a:spAutoFit/>
          </a:bodyPr>
          <a:lstStyle/>
          <a:p>
            <a:endParaRPr lang="ar-EG" sz="6000" dirty="0">
              <a:solidFill>
                <a:schemeClr val="bg1"/>
              </a:solidFill>
            </a:endParaRPr>
          </a:p>
        </p:txBody>
      </p:sp>
      <p:sp>
        <p:nvSpPr>
          <p:cNvPr id="13" name="TextBox 12">
            <a:extLst>
              <a:ext uri="{FF2B5EF4-FFF2-40B4-BE49-F238E27FC236}">
                <a16:creationId xmlns:a16="http://schemas.microsoft.com/office/drawing/2014/main" id="{E2E78F98-2150-49E0-AE73-BF5B6F5D03C4}"/>
              </a:ext>
            </a:extLst>
          </p:cNvPr>
          <p:cNvSpPr txBox="1"/>
          <p:nvPr/>
        </p:nvSpPr>
        <p:spPr>
          <a:xfrm>
            <a:off x="685800" y="3120813"/>
            <a:ext cx="11658600" cy="6863417"/>
          </a:xfrm>
          <a:prstGeom prst="rect">
            <a:avLst/>
          </a:prstGeom>
          <a:noFill/>
        </p:spPr>
        <p:txBody>
          <a:bodyPr wrap="square">
            <a:spAutoFit/>
          </a:bodyPr>
          <a:lstStyle/>
          <a:p>
            <a:pPr marL="127000">
              <a:spcBef>
                <a:spcPts val="800"/>
              </a:spcBef>
              <a:spcAft>
                <a:spcPts val="0"/>
              </a:spcAft>
            </a:pPr>
            <a:r>
              <a:rPr lang="en-US" sz="3000" b="1" dirty="0">
                <a:solidFill>
                  <a:schemeClr val="bg1"/>
                </a:solidFill>
                <a:effectLst/>
                <a:latin typeface="Play" panose="020B0604020202020204" charset="0"/>
                <a:ea typeface="Times New Roman" panose="02020603050405020304" pitchFamily="18" charset="0"/>
              </a:rPr>
              <a:t>Precision:</a:t>
            </a:r>
            <a:r>
              <a:rPr lang="en-US" sz="3000" b="1" spc="-1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This</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ratio</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of</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correctly</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predicted</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positive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observations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to</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total</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predicted positives. It is a measure of a classifier's exactness. High precision relates to a low false positive rate.</a:t>
            </a:r>
          </a:p>
          <a:p>
            <a:pPr marL="127000">
              <a:spcBef>
                <a:spcPts val="795"/>
              </a:spcBef>
              <a:spcAft>
                <a:spcPts val="0"/>
              </a:spcAft>
            </a:pPr>
            <a:r>
              <a:rPr lang="en-US" sz="3000" b="1" dirty="0">
                <a:solidFill>
                  <a:schemeClr val="bg1"/>
                </a:solidFill>
                <a:effectLst/>
                <a:latin typeface="Play" panose="020B0604020202020204" charset="0"/>
                <a:ea typeface="Times New Roman" panose="02020603050405020304" pitchFamily="18" charset="0"/>
              </a:rPr>
              <a:t>Recall:</a:t>
            </a:r>
            <a:r>
              <a:rPr lang="en-US" sz="3000" b="1"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This</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ratio</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of</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correctly</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predicted</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positive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observations</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to</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all</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observations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in</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 actual class. It is a measure of a classifier's completeness. A low recall indicates many false </a:t>
            </a:r>
            <a:r>
              <a:rPr lang="en-US" sz="3000" spc="-10" dirty="0">
                <a:solidFill>
                  <a:schemeClr val="bg1"/>
                </a:solidFill>
                <a:effectLst/>
                <a:latin typeface="Play" panose="020B0604020202020204" charset="0"/>
                <a:ea typeface="Times New Roman" panose="02020603050405020304" pitchFamily="18" charset="0"/>
              </a:rPr>
              <a:t>negatives.</a:t>
            </a:r>
            <a:endParaRPr lang="en-US" sz="3000" dirty="0">
              <a:solidFill>
                <a:schemeClr val="bg1"/>
              </a:solidFill>
              <a:effectLst/>
              <a:latin typeface="Play" panose="020B0604020202020204" charset="0"/>
              <a:ea typeface="Times New Roman" panose="02020603050405020304" pitchFamily="18" charset="0"/>
            </a:endParaRPr>
          </a:p>
          <a:p>
            <a:pPr marL="127000" marR="170815">
              <a:spcBef>
                <a:spcPts val="805"/>
              </a:spcBef>
              <a:spcAft>
                <a:spcPts val="0"/>
              </a:spcAft>
            </a:pPr>
            <a:r>
              <a:rPr lang="en-US" sz="3000" b="1" dirty="0">
                <a:solidFill>
                  <a:schemeClr val="bg1"/>
                </a:solidFill>
                <a:effectLst/>
                <a:latin typeface="Play" panose="020B0604020202020204" charset="0"/>
                <a:ea typeface="Times New Roman" panose="02020603050405020304" pitchFamily="18" charset="0"/>
              </a:rPr>
              <a:t>F1-Score: </a:t>
            </a:r>
            <a:r>
              <a:rPr lang="en-US" sz="3000" dirty="0">
                <a:solidFill>
                  <a:schemeClr val="bg1"/>
                </a:solidFill>
                <a:effectLst/>
                <a:latin typeface="Play" panose="020B0604020202020204" charset="0"/>
                <a:ea typeface="Times New Roman" panose="02020603050405020304" pitchFamily="18" charset="0"/>
              </a:rPr>
              <a:t>The weighted average of Precision and Recall. This score takes both false positives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and</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false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negatives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into</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account.</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It</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particularly</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useful</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when</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classes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are </a:t>
            </a:r>
            <a:r>
              <a:rPr lang="en-US" sz="3000" spc="-10" dirty="0">
                <a:solidFill>
                  <a:schemeClr val="bg1"/>
                </a:solidFill>
                <a:effectLst/>
                <a:latin typeface="Play" panose="020B0604020202020204" charset="0"/>
                <a:ea typeface="Times New Roman" panose="02020603050405020304" pitchFamily="18" charset="0"/>
              </a:rPr>
              <a:t>imbalanced.</a:t>
            </a:r>
            <a:endParaRPr lang="en-US" sz="3000" dirty="0">
              <a:solidFill>
                <a:schemeClr val="bg1"/>
              </a:solidFill>
              <a:effectLst/>
              <a:latin typeface="Play" panose="020B0604020202020204" charset="0"/>
              <a:ea typeface="Times New Roman" panose="02020603050405020304" pitchFamily="18" charset="0"/>
            </a:endParaRPr>
          </a:p>
          <a:p>
            <a:pPr marL="127000" marR="170815">
              <a:spcBef>
                <a:spcPts val="800"/>
              </a:spcBef>
              <a:spcAft>
                <a:spcPts val="0"/>
              </a:spcAft>
            </a:pPr>
            <a:r>
              <a:rPr lang="en-US" sz="3000" b="1" dirty="0">
                <a:solidFill>
                  <a:schemeClr val="bg1"/>
                </a:solidFill>
                <a:effectLst/>
                <a:latin typeface="Play" panose="020B0604020202020204" charset="0"/>
                <a:ea typeface="Times New Roman" panose="02020603050405020304" pitchFamily="18" charset="0"/>
              </a:rPr>
              <a:t>Support:</a:t>
            </a:r>
            <a:r>
              <a:rPr lang="en-US" sz="3000" b="1"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number</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of</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actual</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occurrences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of</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class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in</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the</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specified</a:t>
            </a:r>
            <a:r>
              <a:rPr lang="en-US" sz="3000" spc="-15"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dataset.</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This</a:t>
            </a:r>
            <a:r>
              <a:rPr lang="en-US" sz="3000" spc="-20" dirty="0">
                <a:solidFill>
                  <a:schemeClr val="bg1"/>
                </a:solidFill>
                <a:effectLst/>
                <a:latin typeface="Play" panose="020B0604020202020204" charset="0"/>
                <a:ea typeface="Times New Roman" panose="02020603050405020304" pitchFamily="18" charset="0"/>
              </a:rPr>
              <a:t> </a:t>
            </a:r>
            <a:r>
              <a:rPr lang="en-US" sz="3000" dirty="0">
                <a:solidFill>
                  <a:schemeClr val="bg1"/>
                </a:solidFill>
                <a:effectLst/>
                <a:latin typeface="Play" panose="020B0604020202020204" charset="0"/>
                <a:ea typeface="Times New Roman" panose="02020603050405020304" pitchFamily="18" charset="0"/>
              </a:rPr>
              <a:t>value can influence the weighted mean of the precision and recall for the report.</a:t>
            </a:r>
          </a:p>
        </p:txBody>
      </p:sp>
    </p:spTree>
    <p:extLst>
      <p:ext uri="{BB962C8B-B14F-4D97-AF65-F5344CB8AC3E}">
        <p14:creationId xmlns:p14="http://schemas.microsoft.com/office/powerpoint/2010/main" val="27073016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4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838200" y="1030696"/>
            <a:ext cx="10522317" cy="1046440"/>
          </a:xfrm>
          <a:prstGeom prst="rect">
            <a:avLst/>
          </a:prstGeom>
          <a:noFill/>
        </p:spPr>
        <p:txBody>
          <a:bodyPr wrap="square">
            <a:spAutoFit/>
          </a:bodyPr>
          <a:lstStyle/>
          <a:p>
            <a:r>
              <a:rPr lang="en-US" sz="6200" b="1" dirty="0">
                <a:solidFill>
                  <a:schemeClr val="bg1"/>
                </a:solidFill>
                <a:effectLst/>
                <a:latin typeface="Play" panose="020B0604020202020204" charset="0"/>
                <a:ea typeface="Times New Roman" panose="02020603050405020304" pitchFamily="18" charset="0"/>
              </a:rPr>
              <a:t>Algorithms :</a:t>
            </a:r>
            <a:endParaRPr lang="ar-EG" sz="6200" b="1" dirty="0">
              <a:solidFill>
                <a:schemeClr val="bg1"/>
              </a:solidFill>
              <a:latin typeface="Play" panose="020B0604020202020204" charset="0"/>
            </a:endParaRPr>
          </a:p>
        </p:txBody>
      </p:sp>
      <p:grpSp>
        <p:nvGrpSpPr>
          <p:cNvPr id="10" name="Group 4">
            <a:extLst>
              <a:ext uri="{FF2B5EF4-FFF2-40B4-BE49-F238E27FC236}">
                <a16:creationId xmlns:a16="http://schemas.microsoft.com/office/drawing/2014/main" id="{47BE08AA-1308-458F-8963-2D74657E77C4}"/>
              </a:ext>
            </a:extLst>
          </p:cNvPr>
          <p:cNvGrpSpPr/>
          <p:nvPr/>
        </p:nvGrpSpPr>
        <p:grpSpPr>
          <a:xfrm>
            <a:off x="863600" y="2282592"/>
            <a:ext cx="8935227" cy="7204588"/>
            <a:chOff x="-300384" y="0"/>
            <a:chExt cx="9606287" cy="3905631"/>
          </a:xfrm>
        </p:grpSpPr>
        <p:sp>
          <p:nvSpPr>
            <p:cNvPr id="11" name="TextBox 5">
              <a:extLst>
                <a:ext uri="{FF2B5EF4-FFF2-40B4-BE49-F238E27FC236}">
                  <a16:creationId xmlns:a16="http://schemas.microsoft.com/office/drawing/2014/main" id="{7A6A33CF-2CE9-42F6-8402-8138AC00B6CB}"/>
                </a:ext>
              </a:extLst>
            </p:cNvPr>
            <p:cNvSpPr txBox="1"/>
            <p:nvPr/>
          </p:nvSpPr>
          <p:spPr>
            <a:xfrm>
              <a:off x="-300384" y="341334"/>
              <a:ext cx="8480390" cy="3564297"/>
            </a:xfrm>
            <a:prstGeom prst="rect">
              <a:avLst/>
            </a:prstGeom>
          </p:spPr>
          <p:txBody>
            <a:bodyPr wrap="square" lIns="0" tIns="0" rIns="0" bIns="0" rtlCol="0" anchor="t">
              <a:spAutoFit/>
            </a:bodyPr>
            <a:lstStyle/>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K-Nearest</a:t>
              </a:r>
              <a:r>
                <a:rPr lang="en-US" sz="4400" spc="-2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Neighbors</a:t>
              </a:r>
              <a:r>
                <a:rPr lang="en-US" sz="4400" spc="-15" dirty="0">
                  <a:solidFill>
                    <a:schemeClr val="bg1"/>
                  </a:solidFill>
                  <a:effectLst/>
                  <a:latin typeface="Play" panose="020B0604020202020204" charset="0"/>
                  <a:ea typeface="Times New Roman" panose="02020603050405020304" pitchFamily="18" charset="0"/>
                </a:rPr>
                <a:t> </a:t>
              </a:r>
              <a:endParaRPr lang="en-US" sz="4400" spc="-15" dirty="0">
                <a:solidFill>
                  <a:schemeClr val="bg1"/>
                </a:solidFill>
                <a:latin typeface="Play" panose="020B0604020202020204" charset="0"/>
              </a:endParaRPr>
            </a:p>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Decision Tree Classifier</a:t>
              </a:r>
              <a:endParaRPr lang="en-US" sz="4400" dirty="0">
                <a:solidFill>
                  <a:schemeClr val="bg1"/>
                </a:solidFill>
                <a:latin typeface="Play" panose="020B0604020202020204" charset="0"/>
              </a:endParaRPr>
            </a:p>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Gaussian</a:t>
              </a:r>
              <a:r>
                <a:rPr lang="en-US" sz="4400" spc="-20"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Naive</a:t>
              </a:r>
              <a:r>
                <a:rPr lang="en-US" sz="4400" spc="-2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Bayes</a:t>
              </a:r>
              <a:r>
                <a:rPr lang="en-US" sz="4400" spc="205" dirty="0">
                  <a:solidFill>
                    <a:schemeClr val="bg1"/>
                  </a:solidFill>
                  <a:effectLst/>
                  <a:latin typeface="Play" panose="020B0604020202020204" charset="0"/>
                  <a:ea typeface="Times New Roman" panose="02020603050405020304" pitchFamily="18" charset="0"/>
                </a:rPr>
                <a:t> </a:t>
              </a:r>
              <a:endParaRPr lang="en-US" sz="4400" dirty="0">
                <a:solidFill>
                  <a:schemeClr val="bg1"/>
                </a:solidFill>
                <a:latin typeface="Play" panose="020B0604020202020204" charset="0"/>
              </a:endParaRPr>
            </a:p>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Support</a:t>
              </a:r>
              <a:r>
                <a:rPr lang="en-US" sz="4400" spc="-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Vector</a:t>
              </a:r>
              <a:r>
                <a:rPr lang="en-US" sz="4400" spc="-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Machines</a:t>
              </a:r>
              <a:r>
                <a:rPr lang="en-US" sz="4400" spc="220" dirty="0">
                  <a:solidFill>
                    <a:schemeClr val="bg1"/>
                  </a:solidFill>
                  <a:effectLst/>
                  <a:latin typeface="Play" panose="020B0604020202020204" charset="0"/>
                  <a:ea typeface="Times New Roman" panose="02020603050405020304" pitchFamily="18" charset="0"/>
                </a:rPr>
                <a:t> </a:t>
              </a:r>
              <a:endParaRPr lang="en-US" sz="4400" dirty="0">
                <a:solidFill>
                  <a:schemeClr val="bg1"/>
                </a:solidFill>
                <a:latin typeface="Play" panose="020B0604020202020204" charset="0"/>
              </a:endParaRPr>
            </a:p>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Random Forest </a:t>
              </a:r>
              <a:r>
                <a:rPr lang="en-US" sz="4400" spc="-10" dirty="0">
                  <a:solidFill>
                    <a:schemeClr val="bg1"/>
                  </a:solidFill>
                  <a:effectLst/>
                  <a:latin typeface="Play" panose="020B0604020202020204" charset="0"/>
                  <a:ea typeface="Times New Roman" panose="02020603050405020304" pitchFamily="18" charset="0"/>
                </a:rPr>
                <a:t>Classifier</a:t>
              </a:r>
              <a:endParaRPr lang="en-US" sz="4400" dirty="0">
                <a:solidFill>
                  <a:schemeClr val="bg1"/>
                </a:solidFill>
                <a:latin typeface="Play" panose="020B0604020202020204" charset="0"/>
              </a:endParaRPr>
            </a:p>
            <a:p>
              <a:pPr marL="518162" lvl="1" indent="-259081" algn="l">
                <a:lnSpc>
                  <a:spcPct val="150000"/>
                </a:lnSpc>
                <a:buFont typeface="Arial"/>
                <a:buChar char="•"/>
              </a:pPr>
              <a:r>
                <a:rPr lang="en-US" sz="4400" dirty="0">
                  <a:solidFill>
                    <a:schemeClr val="bg1"/>
                  </a:solidFill>
                  <a:effectLst/>
                  <a:latin typeface="Play" panose="020B0604020202020204" charset="0"/>
                  <a:ea typeface="Times New Roman" panose="02020603050405020304" pitchFamily="18" charset="0"/>
                </a:rPr>
                <a:t>Gradient</a:t>
              </a:r>
              <a:r>
                <a:rPr lang="en-US" sz="4400" spc="-5" dirty="0">
                  <a:solidFill>
                    <a:schemeClr val="bg1"/>
                  </a:solidFill>
                  <a:effectLst/>
                  <a:latin typeface="Play" panose="020B0604020202020204" charset="0"/>
                  <a:ea typeface="Times New Roman" panose="02020603050405020304" pitchFamily="18" charset="0"/>
                </a:rPr>
                <a:t> </a:t>
              </a:r>
              <a:r>
                <a:rPr lang="en-US" sz="4400" dirty="0">
                  <a:solidFill>
                    <a:schemeClr val="bg1"/>
                  </a:solidFill>
                  <a:effectLst/>
                  <a:latin typeface="Play" panose="020B0604020202020204" charset="0"/>
                  <a:ea typeface="Times New Roman" panose="02020603050405020304" pitchFamily="18" charset="0"/>
                </a:rPr>
                <a:t>Boosting </a:t>
              </a:r>
              <a:r>
                <a:rPr lang="en-US" sz="4400" spc="-10" dirty="0">
                  <a:solidFill>
                    <a:schemeClr val="bg1"/>
                  </a:solidFill>
                  <a:effectLst/>
                  <a:latin typeface="Play" panose="020B0604020202020204" charset="0"/>
                  <a:ea typeface="Times New Roman" panose="02020603050405020304" pitchFamily="18" charset="0"/>
                </a:rPr>
                <a:t>Classifier</a:t>
              </a:r>
              <a:endParaRPr lang="en-US" sz="4400" dirty="0">
                <a:solidFill>
                  <a:schemeClr val="bg1"/>
                </a:solidFill>
                <a:latin typeface="Telegraf"/>
              </a:endParaRPr>
            </a:p>
            <a:p>
              <a:pPr marL="518162" lvl="1" indent="-259081" algn="l">
                <a:lnSpc>
                  <a:spcPts val="3120"/>
                </a:lnSpc>
                <a:buFont typeface="Arial"/>
                <a:buChar char="•"/>
              </a:pPr>
              <a:endParaRPr lang="en-US" sz="5400" dirty="0">
                <a:solidFill>
                  <a:schemeClr val="bg1"/>
                </a:solidFill>
                <a:latin typeface="Telegraf"/>
              </a:endParaRPr>
            </a:p>
          </p:txBody>
        </p:sp>
        <p:sp>
          <p:nvSpPr>
            <p:cNvPr id="12" name="TextBox 6">
              <a:extLst>
                <a:ext uri="{FF2B5EF4-FFF2-40B4-BE49-F238E27FC236}">
                  <a16:creationId xmlns:a16="http://schemas.microsoft.com/office/drawing/2014/main" id="{320061E0-D116-4D50-A525-061AD21401E1}"/>
                </a:ext>
              </a:extLst>
            </p:cNvPr>
            <p:cNvSpPr txBox="1"/>
            <p:nvPr/>
          </p:nvSpPr>
          <p:spPr>
            <a:xfrm>
              <a:off x="0" y="0"/>
              <a:ext cx="9305903" cy="341334"/>
            </a:xfrm>
            <a:prstGeom prst="rect">
              <a:avLst/>
            </a:prstGeom>
          </p:spPr>
          <p:txBody>
            <a:bodyPr lIns="0" tIns="0" rIns="0" bIns="0" rtlCol="0" anchor="t">
              <a:spAutoFit/>
            </a:bodyPr>
            <a:lstStyle/>
            <a:p>
              <a:pPr algn="l">
                <a:lnSpc>
                  <a:spcPts val="2879"/>
                </a:lnSpc>
              </a:pPr>
              <a:endParaRPr lang="en-US" sz="2400" dirty="0">
                <a:solidFill>
                  <a:srgbClr val="FFFFFF"/>
                </a:solidFill>
                <a:latin typeface="Play Bold"/>
              </a:endParaRPr>
            </a:p>
          </p:txBody>
        </p:sp>
      </p:grpSp>
    </p:spTree>
    <p:extLst>
      <p:ext uri="{BB962C8B-B14F-4D97-AF65-F5344CB8AC3E}">
        <p14:creationId xmlns:p14="http://schemas.microsoft.com/office/powerpoint/2010/main" val="4485470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3559-61A1-02B9-D16E-D5D6721B0D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B95C32-E6B5-DAD5-9E8F-EBC1EB4446F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4D22A05E-EDC7-4EA4-BC03-2829D001455E}"/>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620A82ED-B63A-0761-737B-1169B26056D4}"/>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43D358CC-6F28-A2D4-B7BB-CD28577BE5FE}"/>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5C01ECAB-E5BE-F4D1-113A-AD12856D3E28}"/>
              </a:ext>
            </a:extLst>
          </p:cNvPr>
          <p:cNvSpPr txBox="1"/>
          <p:nvPr/>
        </p:nvSpPr>
        <p:spPr>
          <a:xfrm>
            <a:off x="609600" y="4620280"/>
            <a:ext cx="10522317" cy="1046440"/>
          </a:xfrm>
          <a:prstGeom prst="rect">
            <a:avLst/>
          </a:prstGeom>
          <a:noFill/>
        </p:spPr>
        <p:txBody>
          <a:bodyPr wrap="square">
            <a:spAutoFit/>
          </a:bodyPr>
          <a:lstStyle/>
          <a:p>
            <a:r>
              <a:rPr lang="en-US" sz="6200" b="1" dirty="0">
                <a:solidFill>
                  <a:schemeClr val="bg1"/>
                </a:solidFill>
                <a:latin typeface="Play" panose="020B0604020202020204" charset="0"/>
              </a:rPr>
              <a:t>K-Nearest Neighbors</a:t>
            </a:r>
            <a:endParaRPr lang="ar-EG" sz="6200" b="1" dirty="0">
              <a:solidFill>
                <a:schemeClr val="bg1"/>
              </a:solidFill>
              <a:latin typeface="Play" panose="020B0604020202020204" charset="0"/>
            </a:endParaRPr>
          </a:p>
        </p:txBody>
      </p:sp>
      <p:pic>
        <p:nvPicPr>
          <p:cNvPr id="4" name="Picture 3">
            <a:extLst>
              <a:ext uri="{FF2B5EF4-FFF2-40B4-BE49-F238E27FC236}">
                <a16:creationId xmlns:a16="http://schemas.microsoft.com/office/drawing/2014/main" id="{CD42CE91-9F50-BEEE-35EB-16E474CBF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00" y="2880000"/>
            <a:ext cx="8280000" cy="4377030"/>
          </a:xfrm>
          <a:prstGeom prst="rect">
            <a:avLst/>
          </a:prstGeom>
        </p:spPr>
      </p:pic>
    </p:spTree>
    <p:extLst>
      <p:ext uri="{BB962C8B-B14F-4D97-AF65-F5344CB8AC3E}">
        <p14:creationId xmlns:p14="http://schemas.microsoft.com/office/powerpoint/2010/main" val="4030530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AFD91-3653-3782-DC94-91A4E12758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72D3F57-3E6C-359C-7E25-47F65F8E2B1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DC6CFE7C-15A4-50E5-D4FE-9E2D8B3ED48E}"/>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D76FAF44-5478-CB0A-4866-39DD6EB2B48D}"/>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2F88F65D-379E-3DA7-85C2-38E6F86F4104}"/>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5DFCD627-1202-C8C3-A0A2-B83941D234BE}"/>
              </a:ext>
            </a:extLst>
          </p:cNvPr>
          <p:cNvSpPr txBox="1"/>
          <p:nvPr/>
        </p:nvSpPr>
        <p:spPr>
          <a:xfrm>
            <a:off x="152400" y="3667711"/>
            <a:ext cx="10446117" cy="2951577"/>
          </a:xfrm>
          <a:prstGeom prst="rect">
            <a:avLst/>
          </a:prstGeom>
          <a:noFill/>
        </p:spPr>
        <p:txBody>
          <a:bodyPr wrap="square">
            <a:spAutoFit/>
          </a:bodyPr>
          <a:lstStyle/>
          <a:p>
            <a:pPr marL="259081" lvl="1" algn="l">
              <a:lnSpc>
                <a:spcPct val="150000"/>
              </a:lnSpc>
            </a:pPr>
            <a:r>
              <a:rPr lang="en-US" sz="6600" dirty="0">
                <a:solidFill>
                  <a:schemeClr val="bg1"/>
                </a:solidFill>
                <a:effectLst/>
                <a:latin typeface="Play" panose="020B0604020202020204" charset="0"/>
                <a:ea typeface="Times New Roman" panose="02020603050405020304" pitchFamily="18" charset="0"/>
              </a:rPr>
              <a:t>Decision Tree</a:t>
            </a:r>
          </a:p>
          <a:p>
            <a:pPr marL="259081" lvl="1" algn="l">
              <a:lnSpc>
                <a:spcPct val="150000"/>
              </a:lnSpc>
            </a:pPr>
            <a:r>
              <a:rPr lang="en-US" sz="6600" dirty="0">
                <a:solidFill>
                  <a:schemeClr val="bg1"/>
                </a:solidFill>
                <a:effectLst/>
                <a:latin typeface="Play" panose="020B0604020202020204" charset="0"/>
                <a:ea typeface="Times New Roman" panose="02020603050405020304" pitchFamily="18" charset="0"/>
              </a:rPr>
              <a:t>Classifier</a:t>
            </a:r>
            <a:endParaRPr lang="en-US" sz="66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456F5DEC-016C-1D4B-C1B6-5C6B3A341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00" y="3009901"/>
            <a:ext cx="8280000" cy="4458795"/>
          </a:xfrm>
          <a:prstGeom prst="rect">
            <a:avLst/>
          </a:prstGeom>
        </p:spPr>
      </p:pic>
    </p:spTree>
    <p:extLst>
      <p:ext uri="{BB962C8B-B14F-4D97-AF65-F5344CB8AC3E}">
        <p14:creationId xmlns:p14="http://schemas.microsoft.com/office/powerpoint/2010/main" val="36620961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88D50-E821-1EDB-74B4-742F468582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2C1305-65DA-6D85-F05C-E0E27B233C0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6F39EE0A-8337-1D48-623A-9829F8861C45}"/>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4DCE82A1-0FAF-45BC-DAFD-A1F01E935482}"/>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C3CB42BE-66DC-48C5-195C-AB7327A28A03}"/>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B9FE7E3D-A2D5-097D-B140-F232FD09D7BB}"/>
              </a:ext>
            </a:extLst>
          </p:cNvPr>
          <p:cNvSpPr txBox="1"/>
          <p:nvPr/>
        </p:nvSpPr>
        <p:spPr>
          <a:xfrm>
            <a:off x="-15240" y="4429458"/>
            <a:ext cx="10827117" cy="1428083"/>
          </a:xfrm>
          <a:prstGeom prst="rect">
            <a:avLst/>
          </a:prstGeom>
          <a:noFill/>
        </p:spPr>
        <p:txBody>
          <a:bodyPr wrap="square">
            <a:spAutoFit/>
          </a:bodyPr>
          <a:lstStyle/>
          <a:p>
            <a:pPr marL="259081" lvl="1" algn="l">
              <a:lnSpc>
                <a:spcPct val="150000"/>
              </a:lnSpc>
            </a:pPr>
            <a:r>
              <a:rPr lang="en-US" sz="6600" dirty="0">
                <a:solidFill>
                  <a:schemeClr val="bg1"/>
                </a:solidFill>
                <a:effectLst/>
                <a:latin typeface="Play" panose="020B0604020202020204" charset="0"/>
                <a:ea typeface="Times New Roman" panose="02020603050405020304" pitchFamily="18" charset="0"/>
              </a:rPr>
              <a:t>Gaussian</a:t>
            </a:r>
            <a:r>
              <a:rPr lang="en-US" sz="6600" spc="-20" dirty="0">
                <a:solidFill>
                  <a:schemeClr val="bg1"/>
                </a:solidFill>
                <a:effectLst/>
                <a:latin typeface="Play" panose="020B0604020202020204" charset="0"/>
                <a:ea typeface="Times New Roman" panose="02020603050405020304" pitchFamily="18" charset="0"/>
              </a:rPr>
              <a:t> </a:t>
            </a:r>
            <a:r>
              <a:rPr lang="en-US" sz="6600" dirty="0">
                <a:solidFill>
                  <a:schemeClr val="bg1"/>
                </a:solidFill>
                <a:effectLst/>
                <a:latin typeface="Play" panose="020B0604020202020204" charset="0"/>
                <a:ea typeface="Times New Roman" panose="02020603050405020304" pitchFamily="18" charset="0"/>
              </a:rPr>
              <a:t>Naive</a:t>
            </a:r>
            <a:r>
              <a:rPr lang="en-US" sz="6600" spc="-25" dirty="0">
                <a:solidFill>
                  <a:schemeClr val="bg1"/>
                </a:solidFill>
                <a:effectLst/>
                <a:latin typeface="Play" panose="020B0604020202020204" charset="0"/>
                <a:ea typeface="Times New Roman" panose="02020603050405020304" pitchFamily="18" charset="0"/>
              </a:rPr>
              <a:t> </a:t>
            </a:r>
            <a:r>
              <a:rPr lang="en-US" sz="6600" dirty="0">
                <a:solidFill>
                  <a:schemeClr val="bg1"/>
                </a:solidFill>
                <a:effectLst/>
                <a:latin typeface="Play" panose="020B0604020202020204" charset="0"/>
                <a:ea typeface="Times New Roman" panose="02020603050405020304" pitchFamily="18" charset="0"/>
              </a:rPr>
              <a:t>Bayes</a:t>
            </a:r>
            <a:r>
              <a:rPr lang="en-US" sz="6600" spc="205" dirty="0">
                <a:solidFill>
                  <a:schemeClr val="bg1"/>
                </a:solidFill>
                <a:effectLst/>
                <a:latin typeface="Play" panose="020B0604020202020204" charset="0"/>
                <a:ea typeface="Times New Roman" panose="02020603050405020304" pitchFamily="18" charset="0"/>
              </a:rPr>
              <a:t> </a:t>
            </a:r>
            <a:endParaRPr lang="en-US" sz="66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3D4A4E08-84C2-D81E-3B96-02D195D15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00" y="2857500"/>
            <a:ext cx="8280000" cy="4741104"/>
          </a:xfrm>
          <a:prstGeom prst="rect">
            <a:avLst/>
          </a:prstGeom>
        </p:spPr>
      </p:pic>
    </p:spTree>
    <p:extLst>
      <p:ext uri="{BB962C8B-B14F-4D97-AF65-F5344CB8AC3E}">
        <p14:creationId xmlns:p14="http://schemas.microsoft.com/office/powerpoint/2010/main" val="24849322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2A407-A1C7-6F0C-99D5-CFF672917C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3C62ED-6AC4-56FF-424E-AB056C67D71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A4E0147D-FF4A-8A2A-8125-8D8C6CD0D34D}"/>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47F263D2-501D-3BD9-6DE1-05ADEADAE208}"/>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AC8F58E0-6454-1240-DE74-B8EBAE4BC017}"/>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7B7E2206-B212-4C55-E444-9D181BF5B85B}"/>
              </a:ext>
            </a:extLst>
          </p:cNvPr>
          <p:cNvSpPr txBox="1"/>
          <p:nvPr/>
        </p:nvSpPr>
        <p:spPr>
          <a:xfrm>
            <a:off x="533400" y="4187058"/>
            <a:ext cx="10522317" cy="2123658"/>
          </a:xfrm>
          <a:prstGeom prst="rect">
            <a:avLst/>
          </a:prstGeom>
          <a:noFill/>
        </p:spPr>
        <p:txBody>
          <a:bodyPr wrap="square">
            <a:spAutoFit/>
          </a:bodyPr>
          <a:lstStyle/>
          <a:p>
            <a:r>
              <a:rPr lang="en-US" sz="6600" dirty="0">
                <a:solidFill>
                  <a:schemeClr val="bg1"/>
                </a:solidFill>
                <a:effectLst/>
                <a:latin typeface="Play" panose="020B0604020202020204" charset="0"/>
                <a:ea typeface="Times New Roman" panose="02020603050405020304" pitchFamily="18" charset="0"/>
              </a:rPr>
              <a:t>Support</a:t>
            </a:r>
            <a:r>
              <a:rPr lang="en-US" sz="6600" spc="-5" dirty="0">
                <a:solidFill>
                  <a:schemeClr val="bg1"/>
                </a:solidFill>
                <a:effectLst/>
                <a:latin typeface="Play" panose="020B0604020202020204" charset="0"/>
                <a:ea typeface="Times New Roman" panose="02020603050405020304" pitchFamily="18" charset="0"/>
              </a:rPr>
              <a:t> </a:t>
            </a:r>
            <a:r>
              <a:rPr lang="en-US" sz="6600" dirty="0">
                <a:solidFill>
                  <a:schemeClr val="bg1"/>
                </a:solidFill>
                <a:effectLst/>
                <a:latin typeface="Play" panose="020B0604020202020204" charset="0"/>
                <a:ea typeface="Times New Roman" panose="02020603050405020304" pitchFamily="18" charset="0"/>
              </a:rPr>
              <a:t>Vector</a:t>
            </a:r>
          </a:p>
          <a:p>
            <a:r>
              <a:rPr lang="en-US" sz="6600" dirty="0">
                <a:solidFill>
                  <a:schemeClr val="bg1"/>
                </a:solidFill>
                <a:effectLst/>
                <a:latin typeface="Play" panose="020B0604020202020204" charset="0"/>
                <a:ea typeface="Times New Roman" panose="02020603050405020304" pitchFamily="18" charset="0"/>
              </a:rPr>
              <a:t>Machines</a:t>
            </a:r>
            <a:r>
              <a:rPr lang="en-US" sz="6600" spc="220" dirty="0">
                <a:solidFill>
                  <a:schemeClr val="bg1"/>
                </a:solidFill>
                <a:effectLst/>
                <a:latin typeface="Play" panose="020B0604020202020204" charset="0"/>
                <a:ea typeface="Times New Roman" panose="02020603050405020304" pitchFamily="18" charset="0"/>
              </a:rPr>
              <a:t> </a:t>
            </a:r>
            <a:endParaRPr lang="en-US" sz="66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B456CC20-83A9-2977-9E1F-AC0DC102E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00" y="3186666"/>
            <a:ext cx="8223427" cy="4680000"/>
          </a:xfrm>
          <a:prstGeom prst="rect">
            <a:avLst/>
          </a:prstGeom>
        </p:spPr>
      </p:pic>
    </p:spTree>
    <p:extLst>
      <p:ext uri="{BB962C8B-B14F-4D97-AF65-F5344CB8AC3E}">
        <p14:creationId xmlns:p14="http://schemas.microsoft.com/office/powerpoint/2010/main" val="40295901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3" name="TextBox 3"/>
          <p:cNvSpPr txBox="1"/>
          <p:nvPr/>
        </p:nvSpPr>
        <p:spPr>
          <a:xfrm>
            <a:off x="990600" y="1753297"/>
            <a:ext cx="9867900" cy="1021946"/>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Anatomy of the Heart</a:t>
            </a:r>
            <a:r>
              <a:rPr lang="ar-EG" sz="6200" b="1" dirty="0">
                <a:solidFill>
                  <a:srgbClr val="FFFFFF"/>
                </a:solidFill>
                <a:latin typeface="Play"/>
              </a:rPr>
              <a:t>:</a:t>
            </a:r>
            <a:endParaRPr lang="en-US" sz="6200" b="1" dirty="0">
              <a:solidFill>
                <a:srgbClr val="FFFFFF"/>
              </a:solidFill>
              <a:latin typeface="Play"/>
            </a:endParaRPr>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968829" y="3162300"/>
            <a:ext cx="14325600" cy="6061083"/>
          </a:xfrm>
          <a:prstGeom prst="rect">
            <a:avLst/>
          </a:prstGeom>
          <a:noFill/>
        </p:spPr>
        <p:txBody>
          <a:bodyPr wrap="square">
            <a:spAutoFit/>
          </a:bodyPr>
          <a:lstStyle/>
          <a:p>
            <a:pPr marL="742950" indent="-742950">
              <a:lnSpc>
                <a:spcPct val="150000"/>
              </a:lnSpc>
              <a:buAutoNum type="arabicPeriod"/>
            </a:pPr>
            <a:r>
              <a:rPr lang="en-US" sz="4400" dirty="0">
                <a:solidFill>
                  <a:schemeClr val="bg1"/>
                </a:solidFill>
                <a:latin typeface="Play" panose="020B0604020202020204" charset="0"/>
              </a:rPr>
              <a:t>Structure of the heart: </a:t>
            </a:r>
            <a:endParaRPr lang="ar-EG" sz="4400" dirty="0">
              <a:solidFill>
                <a:schemeClr val="bg1"/>
              </a:solidFill>
              <a:latin typeface="Play" panose="020B0604020202020204" charset="0"/>
            </a:endParaRPr>
          </a:p>
          <a:p>
            <a:pPr>
              <a:lnSpc>
                <a:spcPct val="150000"/>
              </a:lnSpc>
            </a:pPr>
            <a:r>
              <a:rPr lang="en-US" sz="4400" dirty="0">
                <a:solidFill>
                  <a:schemeClr val="bg1"/>
                </a:solidFill>
                <a:latin typeface="Play" panose="020B0604020202020204" charset="0"/>
              </a:rPr>
              <a:t>    - chambers (atria and ventricles)</a:t>
            </a:r>
            <a:endParaRPr lang="ar-EG" sz="4400" dirty="0">
              <a:solidFill>
                <a:schemeClr val="bg1"/>
              </a:solidFill>
              <a:latin typeface="Play" panose="020B0604020202020204" charset="0"/>
            </a:endParaRPr>
          </a:p>
          <a:p>
            <a:pPr>
              <a:lnSpc>
                <a:spcPct val="150000"/>
              </a:lnSpc>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 valves (tricuspid, pulmonary, mitral, aortic)</a:t>
            </a:r>
            <a:endParaRPr lang="ar-EG" sz="4400" dirty="0">
              <a:solidFill>
                <a:schemeClr val="bg1"/>
              </a:solidFill>
              <a:latin typeface="Play" panose="020B0604020202020204" charset="0"/>
            </a:endParaRPr>
          </a:p>
          <a:p>
            <a:pPr>
              <a:lnSpc>
                <a:spcPct val="150000"/>
              </a:lnSpc>
            </a:pPr>
            <a:r>
              <a:rPr lang="ar-EG" sz="4400" dirty="0">
                <a:solidFill>
                  <a:schemeClr val="bg1"/>
                </a:solidFill>
                <a:latin typeface="Play" panose="020B0604020202020204" charset="0"/>
              </a:rPr>
              <a:t>   </a:t>
            </a:r>
            <a:r>
              <a:rPr lang="en-US" sz="4400" dirty="0">
                <a:solidFill>
                  <a:schemeClr val="bg1"/>
                </a:solidFill>
                <a:latin typeface="Play" panose="020B0604020202020204" charset="0"/>
              </a:rPr>
              <a:t>- major blood vessels (aorta, vena cava,</a:t>
            </a:r>
            <a:r>
              <a:rPr lang="ar-EG" sz="4400" dirty="0">
                <a:solidFill>
                  <a:schemeClr val="bg1"/>
                </a:solidFill>
                <a:latin typeface="Play" panose="020B0604020202020204" charset="0"/>
              </a:rPr>
              <a:t>  </a:t>
            </a:r>
          </a:p>
          <a:p>
            <a:pPr>
              <a:lnSpc>
                <a:spcPct val="150000"/>
              </a:lnSpc>
            </a:pPr>
            <a:r>
              <a:rPr lang="ar-EG" sz="4400" dirty="0">
                <a:solidFill>
                  <a:schemeClr val="bg1"/>
                </a:solidFill>
                <a:latin typeface="Play" panose="020B0604020202020204" charset="0"/>
              </a:rPr>
              <a:t>     </a:t>
            </a:r>
            <a:r>
              <a:rPr lang="en-US" sz="4400" dirty="0" err="1">
                <a:solidFill>
                  <a:schemeClr val="bg1"/>
                </a:solidFill>
                <a:latin typeface="Play" panose="020B0604020202020204" charset="0"/>
              </a:rPr>
              <a:t>Pulmonaryarteries</a:t>
            </a:r>
            <a:r>
              <a:rPr lang="en-US" sz="4400" dirty="0">
                <a:solidFill>
                  <a:schemeClr val="bg1"/>
                </a:solidFill>
                <a:latin typeface="Play" panose="020B0604020202020204" charset="0"/>
              </a:rPr>
              <a:t>, and veins)</a:t>
            </a:r>
          </a:p>
          <a:p>
            <a:pPr>
              <a:lnSpc>
                <a:spcPct val="150000"/>
              </a:lnSpc>
            </a:pPr>
            <a:r>
              <a:rPr lang="en-US" sz="4400" dirty="0">
                <a:solidFill>
                  <a:schemeClr val="bg1"/>
                </a:solidFill>
                <a:latin typeface="Play" panose="020B0604020202020204" charset="0"/>
              </a:rPr>
              <a:t> 2.  Diagram of the heart with labels</a:t>
            </a:r>
            <a:endParaRPr lang="ar-EG" sz="44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24F44CFC-6D3F-4829-B608-310C1EF36D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9223" y="2324100"/>
            <a:ext cx="5490411" cy="4804110"/>
          </a:xfrm>
          <a:prstGeom prst="rect">
            <a:avLst/>
          </a:prstGeom>
        </p:spPr>
      </p:pic>
    </p:spTree>
    <p:extLst>
      <p:ext uri="{BB962C8B-B14F-4D97-AF65-F5344CB8AC3E}">
        <p14:creationId xmlns:p14="http://schemas.microsoft.com/office/powerpoint/2010/main" val="8579118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71C43-FF40-5D37-B2F2-442938E481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B74ADC-C25A-DACE-47FD-A415DC3E92D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32A0CA77-3A87-869C-22AD-D7171B36AF5C}"/>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AF079A2A-7733-9356-C1B3-BC99C0BCEEC8}"/>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390C0A19-3C2A-6817-749E-36A27D1EED53}"/>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DD88782D-EA84-AA66-CF01-71547432B9A7}"/>
              </a:ext>
            </a:extLst>
          </p:cNvPr>
          <p:cNvSpPr txBox="1"/>
          <p:nvPr/>
        </p:nvSpPr>
        <p:spPr>
          <a:xfrm>
            <a:off x="0" y="3271638"/>
            <a:ext cx="10522317" cy="2951577"/>
          </a:xfrm>
          <a:prstGeom prst="rect">
            <a:avLst/>
          </a:prstGeom>
          <a:noFill/>
        </p:spPr>
        <p:txBody>
          <a:bodyPr wrap="square">
            <a:spAutoFit/>
          </a:bodyPr>
          <a:lstStyle/>
          <a:p>
            <a:pPr marL="259081" lvl="1" algn="l">
              <a:lnSpc>
                <a:spcPct val="150000"/>
              </a:lnSpc>
            </a:pPr>
            <a:r>
              <a:rPr lang="en-US" sz="6600" dirty="0">
                <a:solidFill>
                  <a:schemeClr val="bg1"/>
                </a:solidFill>
                <a:effectLst/>
                <a:latin typeface="Play" panose="020B0604020202020204" charset="0"/>
                <a:ea typeface="Times New Roman" panose="02020603050405020304" pitchFamily="18" charset="0"/>
              </a:rPr>
              <a:t>Random Forest</a:t>
            </a:r>
          </a:p>
          <a:p>
            <a:pPr marL="259081" lvl="1" algn="l">
              <a:lnSpc>
                <a:spcPct val="150000"/>
              </a:lnSpc>
            </a:pPr>
            <a:r>
              <a:rPr lang="en-US" sz="6600" spc="-10" dirty="0">
                <a:solidFill>
                  <a:schemeClr val="bg1"/>
                </a:solidFill>
                <a:effectLst/>
                <a:latin typeface="Play" panose="020B0604020202020204" charset="0"/>
                <a:ea typeface="Times New Roman" panose="02020603050405020304" pitchFamily="18" charset="0"/>
              </a:rPr>
              <a:t>Classifier</a:t>
            </a:r>
            <a:endParaRPr lang="en-US" sz="66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43664D0D-5219-D95B-E38C-6530C0D26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300" y="2857500"/>
            <a:ext cx="8280000" cy="4876800"/>
          </a:xfrm>
          <a:prstGeom prst="rect">
            <a:avLst/>
          </a:prstGeom>
        </p:spPr>
      </p:pic>
    </p:spTree>
    <p:extLst>
      <p:ext uri="{BB962C8B-B14F-4D97-AF65-F5344CB8AC3E}">
        <p14:creationId xmlns:p14="http://schemas.microsoft.com/office/powerpoint/2010/main" val="14940951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3F072-7EA5-66EC-8A06-C218F23B2E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5B3305-F29B-37C9-0E47-3A60AD47D29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grpSp>
        <p:nvGrpSpPr>
          <p:cNvPr id="7" name="Group 7">
            <a:extLst>
              <a:ext uri="{FF2B5EF4-FFF2-40B4-BE49-F238E27FC236}">
                <a16:creationId xmlns:a16="http://schemas.microsoft.com/office/drawing/2014/main" id="{E935B42A-4AFA-A277-72B5-7B712FE7B9E2}"/>
              </a:ext>
            </a:extLst>
          </p:cNvPr>
          <p:cNvGrpSpPr/>
          <p:nvPr/>
        </p:nvGrpSpPr>
        <p:grpSpPr>
          <a:xfrm>
            <a:off x="1028700" y="1071562"/>
            <a:ext cx="7722881" cy="3117815"/>
            <a:chOff x="0" y="57149"/>
            <a:chExt cx="10297175" cy="4157087"/>
          </a:xfrm>
        </p:grpSpPr>
        <p:sp>
          <p:nvSpPr>
            <p:cNvPr id="8" name="TextBox 8">
              <a:extLst>
                <a:ext uri="{FF2B5EF4-FFF2-40B4-BE49-F238E27FC236}">
                  <a16:creationId xmlns:a16="http://schemas.microsoft.com/office/drawing/2014/main" id="{82F37620-2606-6600-DB2E-D4020CB92288}"/>
                </a:ext>
              </a:extLst>
            </p:cNvPr>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a:extLst>
                <a:ext uri="{FF2B5EF4-FFF2-40B4-BE49-F238E27FC236}">
                  <a16:creationId xmlns:a16="http://schemas.microsoft.com/office/drawing/2014/main" id="{769E8725-19CD-2786-19B3-D61798864E83}"/>
                </a:ext>
              </a:extLst>
            </p:cNvPr>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10" name="TextBox 9">
            <a:extLst>
              <a:ext uri="{FF2B5EF4-FFF2-40B4-BE49-F238E27FC236}">
                <a16:creationId xmlns:a16="http://schemas.microsoft.com/office/drawing/2014/main" id="{CC656D43-D2AC-4B27-5444-30C7B8E69889}"/>
              </a:ext>
            </a:extLst>
          </p:cNvPr>
          <p:cNvSpPr txBox="1"/>
          <p:nvPr/>
        </p:nvSpPr>
        <p:spPr>
          <a:xfrm>
            <a:off x="304800" y="3655785"/>
            <a:ext cx="10522317" cy="2975430"/>
          </a:xfrm>
          <a:prstGeom prst="rect">
            <a:avLst/>
          </a:prstGeom>
          <a:noFill/>
        </p:spPr>
        <p:txBody>
          <a:bodyPr wrap="square">
            <a:spAutoFit/>
          </a:bodyPr>
          <a:lstStyle/>
          <a:p>
            <a:pPr marL="259081" lvl="1" algn="l">
              <a:lnSpc>
                <a:spcPct val="150000"/>
              </a:lnSpc>
            </a:pPr>
            <a:r>
              <a:rPr lang="en-US" sz="6600" dirty="0">
                <a:solidFill>
                  <a:schemeClr val="bg1"/>
                </a:solidFill>
                <a:effectLst/>
                <a:latin typeface="Play" panose="020B0604020202020204" charset="0"/>
                <a:ea typeface="Times New Roman" panose="02020603050405020304" pitchFamily="18" charset="0"/>
              </a:rPr>
              <a:t>Gradient</a:t>
            </a:r>
            <a:r>
              <a:rPr lang="en-US" sz="6600" spc="-5" dirty="0">
                <a:solidFill>
                  <a:schemeClr val="bg1"/>
                </a:solidFill>
                <a:effectLst/>
                <a:latin typeface="Play" panose="020B0604020202020204" charset="0"/>
                <a:ea typeface="Times New Roman" panose="02020603050405020304" pitchFamily="18" charset="0"/>
              </a:rPr>
              <a:t> </a:t>
            </a:r>
            <a:r>
              <a:rPr lang="en-US" sz="6600" dirty="0">
                <a:solidFill>
                  <a:schemeClr val="bg1"/>
                </a:solidFill>
                <a:effectLst/>
                <a:latin typeface="Play" panose="020B0604020202020204" charset="0"/>
                <a:ea typeface="Times New Roman" panose="02020603050405020304" pitchFamily="18" charset="0"/>
              </a:rPr>
              <a:t>Boosting </a:t>
            </a:r>
            <a:r>
              <a:rPr lang="en-US" sz="6600" spc="-10" dirty="0">
                <a:solidFill>
                  <a:schemeClr val="bg1"/>
                </a:solidFill>
                <a:effectLst/>
                <a:latin typeface="Play" panose="020B0604020202020204" charset="0"/>
                <a:ea typeface="Times New Roman" panose="02020603050405020304" pitchFamily="18" charset="0"/>
              </a:rPr>
              <a:t>Classifier</a:t>
            </a:r>
            <a:endParaRPr lang="en-US" sz="6600" dirty="0">
              <a:solidFill>
                <a:schemeClr val="bg1"/>
              </a:solidFill>
              <a:latin typeface="Telegraf"/>
            </a:endParaRPr>
          </a:p>
        </p:txBody>
      </p:sp>
      <p:pic>
        <p:nvPicPr>
          <p:cNvPr id="5" name="Picture 4">
            <a:extLst>
              <a:ext uri="{FF2B5EF4-FFF2-40B4-BE49-F238E27FC236}">
                <a16:creationId xmlns:a16="http://schemas.microsoft.com/office/drawing/2014/main" id="{2E2E1C34-AA53-3A87-2510-FD2C69FC9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00" y="2880000"/>
            <a:ext cx="8280000" cy="4707579"/>
          </a:xfrm>
          <a:prstGeom prst="rect">
            <a:avLst/>
          </a:prstGeom>
        </p:spPr>
      </p:pic>
    </p:spTree>
    <p:extLst>
      <p:ext uri="{BB962C8B-B14F-4D97-AF65-F5344CB8AC3E}">
        <p14:creationId xmlns:p14="http://schemas.microsoft.com/office/powerpoint/2010/main" val="15717173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838200" y="966760"/>
            <a:ext cx="12268200" cy="1046440"/>
          </a:xfrm>
          <a:prstGeom prst="rect">
            <a:avLst/>
          </a:prstGeom>
          <a:noFill/>
        </p:spPr>
        <p:txBody>
          <a:bodyPr wrap="square">
            <a:spAutoFit/>
          </a:bodyPr>
          <a:lstStyle/>
          <a:p>
            <a:r>
              <a:rPr lang="en-US" sz="6200" b="1" dirty="0">
                <a:solidFill>
                  <a:schemeClr val="bg1"/>
                </a:solidFill>
                <a:latin typeface="Play" panose="020B0604020202020204" charset="0"/>
              </a:rPr>
              <a:t>Result of </a:t>
            </a:r>
            <a:r>
              <a:rPr lang="en-US" sz="6200" b="1" dirty="0">
                <a:solidFill>
                  <a:schemeClr val="bg1"/>
                </a:solidFill>
                <a:effectLst/>
                <a:latin typeface="Play" panose="020B0604020202020204" charset="0"/>
                <a:ea typeface="Times New Roman" panose="02020603050405020304" pitchFamily="18" charset="0"/>
              </a:rPr>
              <a:t>Algorithms after training </a:t>
            </a:r>
            <a:endParaRPr lang="ar-EG" sz="6200" b="1" dirty="0">
              <a:solidFill>
                <a:schemeClr val="bg1"/>
              </a:solidFill>
              <a:latin typeface="Play" panose="020B0604020202020204" charset="0"/>
            </a:endParaRPr>
          </a:p>
        </p:txBody>
      </p:sp>
      <p:grpSp>
        <p:nvGrpSpPr>
          <p:cNvPr id="12" name="Group 4">
            <a:extLst>
              <a:ext uri="{FF2B5EF4-FFF2-40B4-BE49-F238E27FC236}">
                <a16:creationId xmlns:a16="http://schemas.microsoft.com/office/drawing/2014/main" id="{687A7BA7-6C1C-42F6-A4A8-2BBC4E94ACA8}"/>
              </a:ext>
            </a:extLst>
          </p:cNvPr>
          <p:cNvGrpSpPr/>
          <p:nvPr/>
        </p:nvGrpSpPr>
        <p:grpSpPr>
          <a:xfrm>
            <a:off x="857250" y="2552700"/>
            <a:ext cx="9265427" cy="5697522"/>
            <a:chOff x="-634902" y="-292109"/>
            <a:chExt cx="9961286" cy="3088646"/>
          </a:xfrm>
        </p:grpSpPr>
        <p:sp>
          <p:nvSpPr>
            <p:cNvPr id="13" name="TextBox 5">
              <a:extLst>
                <a:ext uri="{FF2B5EF4-FFF2-40B4-BE49-F238E27FC236}">
                  <a16:creationId xmlns:a16="http://schemas.microsoft.com/office/drawing/2014/main" id="{1F298CDF-E83C-4329-A25E-A8B27FA5C015}"/>
                </a:ext>
              </a:extLst>
            </p:cNvPr>
            <p:cNvSpPr txBox="1"/>
            <p:nvPr/>
          </p:nvSpPr>
          <p:spPr>
            <a:xfrm>
              <a:off x="-634902" y="-292109"/>
              <a:ext cx="9961286" cy="3088646"/>
            </a:xfrm>
            <a:prstGeom prst="rect">
              <a:avLst/>
            </a:prstGeom>
          </p:spPr>
          <p:txBody>
            <a:bodyPr wrap="square" lIns="0" tIns="0" rIns="0" bIns="0" rtlCol="0" anchor="t">
              <a:spAutoFit/>
            </a:bodyPr>
            <a:lstStyle/>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K-Nearest</a:t>
              </a:r>
              <a:r>
                <a:rPr lang="en-US" sz="4200" spc="-20"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Neighbors</a:t>
              </a:r>
              <a:r>
                <a:rPr lang="en-US" sz="4200" spc="-15" dirty="0">
                  <a:solidFill>
                    <a:schemeClr val="bg1"/>
                  </a:solidFill>
                  <a:effectLst/>
                  <a:latin typeface="Play" panose="020B0604020202020204" charset="0"/>
                  <a:ea typeface="Times New Roman" panose="02020603050405020304" pitchFamily="18" charset="0"/>
                </a:rPr>
                <a:t> (65%)</a:t>
              </a:r>
              <a:endParaRPr lang="en-US" sz="4200" spc="-15" dirty="0">
                <a:solidFill>
                  <a:schemeClr val="bg1"/>
                </a:solidFill>
                <a:latin typeface="Play" panose="020B0604020202020204" charset="0"/>
              </a:endParaRPr>
            </a:p>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Decision Tree Classifier (80%)</a:t>
              </a:r>
              <a:endParaRPr lang="en-US" sz="4200" dirty="0">
                <a:solidFill>
                  <a:schemeClr val="bg1"/>
                </a:solidFill>
                <a:latin typeface="Play" panose="020B0604020202020204" charset="0"/>
              </a:endParaRPr>
            </a:p>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Gaussian</a:t>
              </a:r>
              <a:r>
                <a:rPr lang="en-US" sz="4200" spc="-20"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Naive</a:t>
              </a:r>
              <a:r>
                <a:rPr lang="en-US" sz="4200" spc="-25"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Bayes</a:t>
              </a:r>
              <a:r>
                <a:rPr lang="en-US" sz="4200" spc="205" dirty="0">
                  <a:solidFill>
                    <a:schemeClr val="bg1"/>
                  </a:solidFill>
                  <a:effectLst/>
                  <a:latin typeface="Play" panose="020B0604020202020204" charset="0"/>
                  <a:ea typeface="Times New Roman" panose="02020603050405020304" pitchFamily="18" charset="0"/>
                </a:rPr>
                <a:t> (86%)</a:t>
              </a:r>
              <a:endParaRPr lang="en-US" sz="4200" dirty="0">
                <a:solidFill>
                  <a:schemeClr val="bg1"/>
                </a:solidFill>
                <a:latin typeface="Play" panose="020B0604020202020204" charset="0"/>
              </a:endParaRPr>
            </a:p>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Support</a:t>
              </a:r>
              <a:r>
                <a:rPr lang="en-US" sz="4200" spc="-5"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Vector</a:t>
              </a:r>
              <a:r>
                <a:rPr lang="en-US" sz="4200" spc="-5"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Machines</a:t>
              </a:r>
              <a:r>
                <a:rPr lang="en-US" sz="4200" spc="220" dirty="0">
                  <a:solidFill>
                    <a:schemeClr val="bg1"/>
                  </a:solidFill>
                  <a:latin typeface="Play" panose="020B0604020202020204" charset="0"/>
                  <a:ea typeface="Times New Roman" panose="02020603050405020304" pitchFamily="18" charset="0"/>
                </a:rPr>
                <a:t>  </a:t>
              </a:r>
              <a:r>
                <a:rPr lang="en-US" sz="4200" spc="220" dirty="0">
                  <a:solidFill>
                    <a:schemeClr val="bg1"/>
                  </a:solidFill>
                  <a:effectLst/>
                  <a:latin typeface="Play" panose="020B0604020202020204" charset="0"/>
                  <a:ea typeface="Times New Roman" panose="02020603050405020304" pitchFamily="18" charset="0"/>
                </a:rPr>
                <a:t>(74%)</a:t>
              </a:r>
              <a:endParaRPr lang="en-US" sz="4200" dirty="0">
                <a:solidFill>
                  <a:schemeClr val="bg1"/>
                </a:solidFill>
                <a:latin typeface="Play" panose="020B0604020202020204" charset="0"/>
              </a:endParaRPr>
            </a:p>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Random Forest </a:t>
              </a:r>
              <a:r>
                <a:rPr lang="en-US" sz="4200" spc="-10" dirty="0">
                  <a:solidFill>
                    <a:schemeClr val="bg1"/>
                  </a:solidFill>
                  <a:effectLst/>
                  <a:latin typeface="Play" panose="020B0604020202020204" charset="0"/>
                  <a:ea typeface="Times New Roman" panose="02020603050405020304" pitchFamily="18" charset="0"/>
                </a:rPr>
                <a:t>Classifier (83%)</a:t>
              </a:r>
              <a:endParaRPr lang="en-US" sz="4200" dirty="0">
                <a:solidFill>
                  <a:schemeClr val="bg1"/>
                </a:solidFill>
                <a:latin typeface="Play" panose="020B0604020202020204" charset="0"/>
              </a:endParaRPr>
            </a:p>
            <a:p>
              <a:pPr marL="518162" lvl="1" indent="-259081" algn="l">
                <a:lnSpc>
                  <a:spcPct val="150000"/>
                </a:lnSpc>
                <a:buFont typeface="Arial"/>
                <a:buChar char="•"/>
              </a:pPr>
              <a:r>
                <a:rPr lang="en-US" sz="4200" dirty="0">
                  <a:solidFill>
                    <a:schemeClr val="bg1"/>
                  </a:solidFill>
                  <a:effectLst/>
                  <a:latin typeface="Play" panose="020B0604020202020204" charset="0"/>
                  <a:ea typeface="Times New Roman" panose="02020603050405020304" pitchFamily="18" charset="0"/>
                </a:rPr>
                <a:t>Gradient</a:t>
              </a:r>
              <a:r>
                <a:rPr lang="en-US" sz="4200" spc="-5" dirty="0">
                  <a:solidFill>
                    <a:schemeClr val="bg1"/>
                  </a:solidFill>
                  <a:effectLst/>
                  <a:latin typeface="Play" panose="020B0604020202020204" charset="0"/>
                  <a:ea typeface="Times New Roman" panose="02020603050405020304" pitchFamily="18" charset="0"/>
                </a:rPr>
                <a:t> </a:t>
              </a:r>
              <a:r>
                <a:rPr lang="en-US" sz="4200" dirty="0">
                  <a:solidFill>
                    <a:schemeClr val="bg1"/>
                  </a:solidFill>
                  <a:effectLst/>
                  <a:latin typeface="Play" panose="020B0604020202020204" charset="0"/>
                  <a:ea typeface="Times New Roman" panose="02020603050405020304" pitchFamily="18" charset="0"/>
                </a:rPr>
                <a:t>Boosting </a:t>
              </a:r>
              <a:r>
                <a:rPr lang="en-US" sz="4200" spc="-10" dirty="0">
                  <a:solidFill>
                    <a:schemeClr val="bg1"/>
                  </a:solidFill>
                  <a:effectLst/>
                  <a:latin typeface="Play" panose="020B0604020202020204" charset="0"/>
                  <a:ea typeface="Times New Roman" panose="02020603050405020304" pitchFamily="18" charset="0"/>
                </a:rPr>
                <a:t>Classifier (84%)</a:t>
              </a:r>
              <a:endParaRPr lang="en-US" sz="4200" dirty="0">
                <a:solidFill>
                  <a:schemeClr val="bg1"/>
                </a:solidFill>
                <a:latin typeface="Play" panose="020B0604020202020204" charset="0"/>
              </a:endParaRPr>
            </a:p>
          </p:txBody>
        </p:sp>
        <p:sp>
          <p:nvSpPr>
            <p:cNvPr id="14" name="TextBox 6">
              <a:extLst>
                <a:ext uri="{FF2B5EF4-FFF2-40B4-BE49-F238E27FC236}">
                  <a16:creationId xmlns:a16="http://schemas.microsoft.com/office/drawing/2014/main" id="{DEB44199-F8DA-42E1-B66A-9AB63482F63F}"/>
                </a:ext>
              </a:extLst>
            </p:cNvPr>
            <p:cNvSpPr txBox="1"/>
            <p:nvPr/>
          </p:nvSpPr>
          <p:spPr>
            <a:xfrm>
              <a:off x="0" y="0"/>
              <a:ext cx="9305903" cy="341334"/>
            </a:xfrm>
            <a:prstGeom prst="rect">
              <a:avLst/>
            </a:prstGeom>
          </p:spPr>
          <p:txBody>
            <a:bodyPr lIns="0" tIns="0" rIns="0" bIns="0" rtlCol="0" anchor="t">
              <a:spAutoFit/>
            </a:bodyPr>
            <a:lstStyle/>
            <a:p>
              <a:pPr algn="l">
                <a:lnSpc>
                  <a:spcPts val="2879"/>
                </a:lnSpc>
              </a:pPr>
              <a:endParaRPr lang="en-US" sz="2400" dirty="0">
                <a:solidFill>
                  <a:srgbClr val="FFFFFF"/>
                </a:solidFill>
                <a:latin typeface="Play Bold"/>
              </a:endParaRPr>
            </a:p>
          </p:txBody>
        </p:sp>
      </p:grpSp>
    </p:spTree>
    <p:extLst>
      <p:ext uri="{BB962C8B-B14F-4D97-AF65-F5344CB8AC3E}">
        <p14:creationId xmlns:p14="http://schemas.microsoft.com/office/powerpoint/2010/main" val="25645130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685800" y="866884"/>
            <a:ext cx="10522317" cy="1046440"/>
          </a:xfrm>
          <a:prstGeom prst="rect">
            <a:avLst/>
          </a:prstGeom>
          <a:noFill/>
        </p:spPr>
        <p:txBody>
          <a:bodyPr wrap="square">
            <a:spAutoFit/>
          </a:bodyPr>
          <a:lstStyle/>
          <a:p>
            <a:pPr marL="127000">
              <a:spcBef>
                <a:spcPts val="305"/>
              </a:spcBef>
            </a:pPr>
            <a:r>
              <a:rPr lang="en-US" sz="6200" b="1" kern="0" dirty="0">
                <a:solidFill>
                  <a:schemeClr val="bg1"/>
                </a:solidFill>
                <a:effectLst/>
                <a:latin typeface="Play" panose="020B0604020202020204" charset="0"/>
                <a:ea typeface="Times New Roman" panose="02020603050405020304" pitchFamily="18" charset="0"/>
              </a:rPr>
              <a:t>Diagram of </a:t>
            </a:r>
            <a:r>
              <a:rPr lang="en-US" sz="6200" b="1" kern="0" spc="-10" dirty="0">
                <a:solidFill>
                  <a:schemeClr val="bg1"/>
                </a:solidFill>
                <a:effectLst/>
                <a:latin typeface="Play" panose="020B0604020202020204" charset="0"/>
                <a:ea typeface="Times New Roman" panose="02020603050405020304" pitchFamily="18" charset="0"/>
              </a:rPr>
              <a:t>Algorithms</a:t>
            </a:r>
            <a:endParaRPr lang="en-US" sz="6200" b="1" kern="0" dirty="0">
              <a:solidFill>
                <a:schemeClr val="bg1"/>
              </a:solidFill>
              <a:effectLst/>
              <a:latin typeface="Play" panose="020B0604020202020204" charset="0"/>
              <a:ea typeface="Times New Roman" panose="02020603050405020304" pitchFamily="18" charset="0"/>
            </a:endParaRPr>
          </a:p>
        </p:txBody>
      </p:sp>
      <p:pic>
        <p:nvPicPr>
          <p:cNvPr id="10" name="Image 147">
            <a:extLst>
              <a:ext uri="{FF2B5EF4-FFF2-40B4-BE49-F238E27FC236}">
                <a16:creationId xmlns:a16="http://schemas.microsoft.com/office/drawing/2014/main" id="{51DE8F43-8489-4F26-9E9C-1B786033A1E9}"/>
              </a:ext>
            </a:extLst>
          </p:cNvPr>
          <p:cNvPicPr/>
          <p:nvPr/>
        </p:nvPicPr>
        <p:blipFill>
          <a:blip r:embed="rId3" cstate="print"/>
          <a:stretch>
            <a:fillRect/>
          </a:stretch>
        </p:blipFill>
        <p:spPr>
          <a:xfrm>
            <a:off x="971550" y="2651065"/>
            <a:ext cx="16344900" cy="6241098"/>
          </a:xfrm>
          <a:prstGeom prst="rect">
            <a:avLst/>
          </a:prstGeom>
        </p:spPr>
      </p:pic>
    </p:spTree>
    <p:extLst>
      <p:ext uri="{BB962C8B-B14F-4D97-AF65-F5344CB8AC3E}">
        <p14:creationId xmlns:p14="http://schemas.microsoft.com/office/powerpoint/2010/main" val="29714858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86" y="181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pPr marL="342900" lvl="0" indent="-342900" algn="r" rtl="0">
              <a:spcBef>
                <a:spcPts val="1400"/>
              </a:spcBef>
              <a:spcAft>
                <a:spcPts val="0"/>
              </a:spcAft>
              <a:buClr>
                <a:srgbClr val="0D0D0D"/>
              </a:buClr>
              <a:buSzPts val="1400"/>
              <a:buFont typeface="Times New Roman" panose="02020603050405020304" pitchFamily="18" charset="0"/>
              <a:buAutoNum type="arabicPeriod"/>
              <a:tabLst>
                <a:tab pos="582930" algn="l"/>
              </a:tabLst>
            </a:pPr>
            <a:r>
              <a:rPr lang="en-US" sz="1800" b="1" spc="-10" dirty="0">
                <a:solidFill>
                  <a:srgbClr val="0D0D0D"/>
                </a:solidFill>
                <a:effectLst/>
                <a:latin typeface="Times New Roman" panose="02020603050405020304" pitchFamily="18" charset="0"/>
                <a:ea typeface="Times New Roman" panose="02020603050405020304" pitchFamily="18" charset="0"/>
              </a:rPr>
              <a:t>Installing</a:t>
            </a:r>
            <a:r>
              <a:rPr lang="en-US" sz="1800" b="1" spc="60" dirty="0">
                <a:solidFill>
                  <a:srgbClr val="0D0D0D"/>
                </a:solidFill>
                <a:effectLst/>
                <a:latin typeface="Times New Roman" panose="02020603050405020304" pitchFamily="18" charset="0"/>
                <a:ea typeface="Times New Roman" panose="02020603050405020304" pitchFamily="18" charset="0"/>
              </a:rPr>
              <a:t> </a:t>
            </a:r>
            <a:r>
              <a:rPr lang="en-US" sz="1800" b="1" spc="-10" dirty="0">
                <a:solidFill>
                  <a:srgbClr val="0D0D0D"/>
                </a:solidFill>
                <a:effectLst/>
                <a:latin typeface="Times New Roman" panose="02020603050405020304" pitchFamily="18" charset="0"/>
                <a:ea typeface="Times New Roman" panose="02020603050405020304" pitchFamily="18" charset="0"/>
              </a:rPr>
              <a:t>imbalanced-learn</a:t>
            </a:r>
            <a:endParaRPr lang="en-US" sz="1800" b="1" spc="0" dirty="0">
              <a:effectLst/>
              <a:latin typeface="Times New Roman" panose="02020603050405020304" pitchFamily="18" charset="0"/>
              <a:ea typeface="Times New Roman" panose="02020603050405020304" pitchFamily="18" charset="0"/>
            </a:endParaRPr>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776103" y="852038"/>
            <a:ext cx="11034897" cy="1046440"/>
          </a:xfrm>
          <a:prstGeom prst="rect">
            <a:avLst/>
          </a:prstGeom>
          <a:noFill/>
        </p:spPr>
        <p:txBody>
          <a:bodyPr wrap="square">
            <a:spAutoFit/>
          </a:bodyPr>
          <a:lstStyle/>
          <a:p>
            <a:r>
              <a:rPr lang="en-US" sz="6200" b="1" dirty="0">
                <a:solidFill>
                  <a:schemeClr val="bg1"/>
                </a:solidFill>
                <a:effectLst/>
                <a:latin typeface="Play" panose="020B0604020202020204" charset="0"/>
                <a:ea typeface="Times New Roman" panose="02020603050405020304" pitchFamily="18" charset="0"/>
              </a:rPr>
              <a:t>Improving model </a:t>
            </a:r>
            <a:r>
              <a:rPr lang="en-US" sz="6200" b="1" spc="-10" dirty="0">
                <a:solidFill>
                  <a:schemeClr val="bg1"/>
                </a:solidFill>
                <a:effectLst/>
                <a:latin typeface="Play" panose="020B0604020202020204" charset="0"/>
                <a:ea typeface="Times New Roman" panose="02020603050405020304" pitchFamily="18" charset="0"/>
              </a:rPr>
              <a:t>performance</a:t>
            </a:r>
            <a:endParaRPr lang="ar-EG" sz="6200" b="1" dirty="0">
              <a:solidFill>
                <a:schemeClr val="bg1"/>
              </a:solidFill>
              <a:latin typeface="Play" panose="020B0604020202020204" charset="0"/>
            </a:endParaRPr>
          </a:p>
        </p:txBody>
      </p:sp>
      <p:sp>
        <p:nvSpPr>
          <p:cNvPr id="10" name="TextBox 9">
            <a:extLst>
              <a:ext uri="{FF2B5EF4-FFF2-40B4-BE49-F238E27FC236}">
                <a16:creationId xmlns:a16="http://schemas.microsoft.com/office/drawing/2014/main" id="{AE381F64-45DE-4920-BB8C-C4428DBB6A05}"/>
              </a:ext>
            </a:extLst>
          </p:cNvPr>
          <p:cNvSpPr txBox="1"/>
          <p:nvPr/>
        </p:nvSpPr>
        <p:spPr>
          <a:xfrm>
            <a:off x="852181" y="2363981"/>
            <a:ext cx="14401800" cy="769441"/>
          </a:xfrm>
          <a:prstGeom prst="rect">
            <a:avLst/>
          </a:prstGeom>
          <a:noFill/>
        </p:spPr>
        <p:txBody>
          <a:bodyPr wrap="square">
            <a:spAutoFit/>
          </a:bodyPr>
          <a:lstStyle/>
          <a:p>
            <a:pPr lvl="0" rtl="0">
              <a:spcBef>
                <a:spcPts val="1400"/>
              </a:spcBef>
              <a:spcAft>
                <a:spcPts val="0"/>
              </a:spcAft>
              <a:buClr>
                <a:srgbClr val="0D0D0D"/>
              </a:buClr>
              <a:buSzPts val="1400"/>
              <a:tabLst>
                <a:tab pos="582930" algn="l"/>
              </a:tabLst>
            </a:pPr>
            <a:r>
              <a:rPr lang="en-US" sz="4400" b="1" spc="-10" dirty="0">
                <a:solidFill>
                  <a:schemeClr val="bg1"/>
                </a:solidFill>
                <a:effectLst/>
                <a:latin typeface="Play" panose="020B0604020202020204" charset="0"/>
                <a:ea typeface="Times New Roman" panose="02020603050405020304" pitchFamily="18" charset="0"/>
              </a:rPr>
              <a:t>imbalanced-learn</a:t>
            </a:r>
            <a:endParaRPr lang="en-US" sz="4400" b="1" spc="0" dirty="0">
              <a:solidFill>
                <a:schemeClr val="bg1"/>
              </a:solidFill>
              <a:effectLst/>
              <a:latin typeface="Play" panose="020B0604020202020204" charset="0"/>
              <a:ea typeface="Times New Roman" panose="02020603050405020304" pitchFamily="18" charset="0"/>
            </a:endParaRPr>
          </a:p>
        </p:txBody>
      </p:sp>
      <p:pic>
        <p:nvPicPr>
          <p:cNvPr id="11" name="Image 143">
            <a:extLst>
              <a:ext uri="{FF2B5EF4-FFF2-40B4-BE49-F238E27FC236}">
                <a16:creationId xmlns:a16="http://schemas.microsoft.com/office/drawing/2014/main" id="{06CBCF36-4C41-4EDA-98F8-1A3BE541C508}"/>
              </a:ext>
            </a:extLst>
          </p:cNvPr>
          <p:cNvPicPr/>
          <p:nvPr/>
        </p:nvPicPr>
        <p:blipFill>
          <a:blip r:embed="rId3" cstate="print"/>
          <a:stretch>
            <a:fillRect/>
          </a:stretch>
        </p:blipFill>
        <p:spPr>
          <a:xfrm>
            <a:off x="3020254" y="3535480"/>
            <a:ext cx="11462651" cy="866775"/>
          </a:xfrm>
          <a:prstGeom prst="rect">
            <a:avLst/>
          </a:prstGeom>
        </p:spPr>
      </p:pic>
      <p:pic>
        <p:nvPicPr>
          <p:cNvPr id="12" name="Image 145">
            <a:extLst>
              <a:ext uri="{FF2B5EF4-FFF2-40B4-BE49-F238E27FC236}">
                <a16:creationId xmlns:a16="http://schemas.microsoft.com/office/drawing/2014/main" id="{1F4CB668-CBF0-43FA-8578-273552F6335A}"/>
              </a:ext>
            </a:extLst>
          </p:cNvPr>
          <p:cNvPicPr/>
          <p:nvPr/>
        </p:nvPicPr>
        <p:blipFill>
          <a:blip r:embed="rId4" cstate="print"/>
          <a:stretch>
            <a:fillRect/>
          </a:stretch>
        </p:blipFill>
        <p:spPr>
          <a:xfrm>
            <a:off x="3020255" y="4562243"/>
            <a:ext cx="11462651" cy="2916218"/>
          </a:xfrm>
          <a:prstGeom prst="rect">
            <a:avLst/>
          </a:prstGeom>
        </p:spPr>
      </p:pic>
      <p:pic>
        <p:nvPicPr>
          <p:cNvPr id="13" name="Image 146">
            <a:extLst>
              <a:ext uri="{FF2B5EF4-FFF2-40B4-BE49-F238E27FC236}">
                <a16:creationId xmlns:a16="http://schemas.microsoft.com/office/drawing/2014/main" id="{8669E271-E905-44AE-A8C7-28EB5BE435AC}"/>
              </a:ext>
            </a:extLst>
          </p:cNvPr>
          <p:cNvPicPr/>
          <p:nvPr/>
        </p:nvPicPr>
        <p:blipFill>
          <a:blip r:embed="rId5" cstate="print"/>
          <a:stretch>
            <a:fillRect/>
          </a:stretch>
        </p:blipFill>
        <p:spPr>
          <a:xfrm>
            <a:off x="3020255" y="7807108"/>
            <a:ext cx="11462650" cy="1100174"/>
          </a:xfrm>
          <a:prstGeom prst="rect">
            <a:avLst/>
          </a:prstGeom>
        </p:spPr>
      </p:pic>
    </p:spTree>
    <p:extLst>
      <p:ext uri="{BB962C8B-B14F-4D97-AF65-F5344CB8AC3E}">
        <p14:creationId xmlns:p14="http://schemas.microsoft.com/office/powerpoint/2010/main" val="10508298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ar-EG" dirty="0"/>
          </a:p>
        </p:txBody>
      </p:sp>
      <p:grpSp>
        <p:nvGrpSpPr>
          <p:cNvPr id="7" name="Group 7"/>
          <p:cNvGrpSpPr/>
          <p:nvPr/>
        </p:nvGrpSpPr>
        <p:grpSpPr>
          <a:xfrm>
            <a:off x="1028700" y="1071562"/>
            <a:ext cx="7722881" cy="3117815"/>
            <a:chOff x="0" y="57149"/>
            <a:chExt cx="10297175" cy="4157087"/>
          </a:xfrm>
        </p:grpSpPr>
        <p:sp>
          <p:nvSpPr>
            <p:cNvPr id="8" name="TextBox 8"/>
            <p:cNvSpPr txBox="1"/>
            <p:nvPr/>
          </p:nvSpPr>
          <p:spPr>
            <a:xfrm>
              <a:off x="0" y="57149"/>
              <a:ext cx="10297175" cy="1504686"/>
            </a:xfrm>
            <a:prstGeom prst="rect">
              <a:avLst/>
            </a:prstGeom>
          </p:spPr>
          <p:txBody>
            <a:bodyPr lIns="0" tIns="0" rIns="0" bIns="0" rtlCol="0" anchor="t">
              <a:spAutoFit/>
            </a:bodyPr>
            <a:lstStyle/>
            <a:p>
              <a:pPr algn="l">
                <a:lnSpc>
                  <a:spcPts val="8800"/>
                </a:lnSpc>
              </a:pPr>
              <a:endParaRPr lang="en-US" sz="8000" dirty="0">
                <a:solidFill>
                  <a:srgbClr val="FFFFFF"/>
                </a:solidFill>
                <a:latin typeface="Play"/>
              </a:endParaRPr>
            </a:p>
          </p:txBody>
        </p:sp>
        <p:sp>
          <p:nvSpPr>
            <p:cNvPr id="9" name="TextBox 9"/>
            <p:cNvSpPr txBox="1"/>
            <p:nvPr/>
          </p:nvSpPr>
          <p:spPr>
            <a:xfrm>
              <a:off x="0" y="3626212"/>
              <a:ext cx="9365842" cy="588024"/>
            </a:xfrm>
            <a:prstGeom prst="rect">
              <a:avLst/>
            </a:prstGeom>
          </p:spPr>
          <p:txBody>
            <a:bodyPr lIns="0" tIns="0" rIns="0" bIns="0" rtlCol="0" anchor="t">
              <a:spAutoFit/>
            </a:bodyPr>
            <a:lstStyle/>
            <a:p>
              <a:pPr algn="l">
                <a:lnSpc>
                  <a:spcPts val="3639"/>
                </a:lnSpc>
              </a:pPr>
              <a:endParaRPr lang="en-US" sz="2799" dirty="0">
                <a:solidFill>
                  <a:srgbClr val="FFFFFF"/>
                </a:solidFill>
                <a:latin typeface="Telegraf"/>
              </a:endParaRPr>
            </a:p>
          </p:txBody>
        </p:sp>
      </p:grpSp>
      <p:sp>
        <p:nvSpPr>
          <p:cNvPr id="6" name="TextBox 5">
            <a:extLst>
              <a:ext uri="{FF2B5EF4-FFF2-40B4-BE49-F238E27FC236}">
                <a16:creationId xmlns:a16="http://schemas.microsoft.com/office/drawing/2014/main" id="{6A7E3F67-C261-4000-BEFD-3FE502B619AA}"/>
              </a:ext>
            </a:extLst>
          </p:cNvPr>
          <p:cNvSpPr txBox="1"/>
          <p:nvPr/>
        </p:nvSpPr>
        <p:spPr>
          <a:xfrm>
            <a:off x="762000" y="825475"/>
            <a:ext cx="12420600" cy="1738938"/>
          </a:xfrm>
          <a:prstGeom prst="rect">
            <a:avLst/>
          </a:prstGeom>
          <a:noFill/>
        </p:spPr>
        <p:txBody>
          <a:bodyPr wrap="square">
            <a:spAutoFit/>
          </a:bodyPr>
          <a:lstStyle/>
          <a:p>
            <a:pPr marL="127000">
              <a:lnSpc>
                <a:spcPct val="107000"/>
              </a:lnSpc>
              <a:spcBef>
                <a:spcPts val="305"/>
              </a:spcBef>
            </a:pPr>
            <a:r>
              <a:rPr lang="en-US" sz="5000" b="1" kern="0" dirty="0">
                <a:solidFill>
                  <a:schemeClr val="bg1"/>
                </a:solidFill>
                <a:effectLst/>
                <a:latin typeface="Play" panose="020B0604020202020204" charset="0"/>
                <a:ea typeface="Times New Roman" panose="02020603050405020304" pitchFamily="18" charset="0"/>
              </a:rPr>
              <a:t>The</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result</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of</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the</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model’s</a:t>
            </a:r>
            <a:r>
              <a:rPr lang="en-US" sz="5000" b="1" kern="0" spc="-25"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performance</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after</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performing</a:t>
            </a:r>
            <a:r>
              <a:rPr lang="en-US" sz="5000" b="1" kern="0" spc="-20" dirty="0">
                <a:solidFill>
                  <a:schemeClr val="bg1"/>
                </a:solidFill>
                <a:effectLst/>
                <a:latin typeface="Play" panose="020B0604020202020204" charset="0"/>
                <a:ea typeface="Times New Roman" panose="02020603050405020304" pitchFamily="18" charset="0"/>
              </a:rPr>
              <a:t> </a:t>
            </a:r>
            <a:r>
              <a:rPr lang="en-US" sz="5000" b="1" kern="0" dirty="0">
                <a:solidFill>
                  <a:schemeClr val="bg1"/>
                </a:solidFill>
                <a:effectLst/>
                <a:latin typeface="Play" panose="020B0604020202020204" charset="0"/>
                <a:ea typeface="Times New Roman" panose="02020603050405020304" pitchFamily="18" charset="0"/>
              </a:rPr>
              <a:t>the improvement process</a:t>
            </a:r>
          </a:p>
        </p:txBody>
      </p:sp>
      <p:pic>
        <p:nvPicPr>
          <p:cNvPr id="4" name="Picture 3">
            <a:extLst>
              <a:ext uri="{FF2B5EF4-FFF2-40B4-BE49-F238E27FC236}">
                <a16:creationId xmlns:a16="http://schemas.microsoft.com/office/drawing/2014/main" id="{6D3D957F-5C6E-4746-BEFA-BDA4EDAA4BA3}"/>
              </a:ext>
            </a:extLst>
          </p:cNvPr>
          <p:cNvPicPr>
            <a:picLocks noChangeAspect="1"/>
          </p:cNvPicPr>
          <p:nvPr/>
        </p:nvPicPr>
        <p:blipFill>
          <a:blip r:embed="rId3"/>
          <a:stretch>
            <a:fillRect/>
          </a:stretch>
        </p:blipFill>
        <p:spPr>
          <a:xfrm>
            <a:off x="2923188" y="4189377"/>
            <a:ext cx="12012386" cy="5894411"/>
          </a:xfrm>
          <a:prstGeom prst="rect">
            <a:avLst/>
          </a:prstGeom>
        </p:spPr>
      </p:pic>
      <p:sp>
        <p:nvSpPr>
          <p:cNvPr id="10" name="TextBox 9">
            <a:extLst>
              <a:ext uri="{FF2B5EF4-FFF2-40B4-BE49-F238E27FC236}">
                <a16:creationId xmlns:a16="http://schemas.microsoft.com/office/drawing/2014/main" id="{E0E88312-0FD4-4B5C-97D6-23401CD92B5C}"/>
              </a:ext>
            </a:extLst>
          </p:cNvPr>
          <p:cNvSpPr txBox="1"/>
          <p:nvPr/>
        </p:nvSpPr>
        <p:spPr>
          <a:xfrm>
            <a:off x="152400" y="2928749"/>
            <a:ext cx="12573000" cy="836126"/>
          </a:xfrm>
          <a:prstGeom prst="rect">
            <a:avLst/>
          </a:prstGeom>
          <a:noFill/>
        </p:spPr>
        <p:txBody>
          <a:bodyPr wrap="square">
            <a:spAutoFit/>
          </a:bodyPr>
          <a:lstStyle/>
          <a:p>
            <a:pPr marL="1143000" lvl="2" indent="-228600">
              <a:lnSpc>
                <a:spcPts val="1610"/>
              </a:lnSpc>
              <a:spcBef>
                <a:spcPts val="1505"/>
              </a:spcBef>
              <a:spcAft>
                <a:spcPts val="0"/>
              </a:spcAft>
              <a:buSzPts val="1400"/>
              <a:buFont typeface="Times New Roman" panose="02020603050405020304" pitchFamily="18" charset="0"/>
              <a:buAutoNum type="arabicPeriod"/>
              <a:tabLst>
                <a:tab pos="582930" algn="l"/>
              </a:tabLst>
            </a:pPr>
            <a:r>
              <a:rPr lang="en-US" sz="3500" spc="0" dirty="0">
                <a:solidFill>
                  <a:schemeClr val="bg1"/>
                </a:solidFill>
                <a:effectLst/>
                <a:latin typeface="Play" panose="020B0604020202020204" charset="0"/>
                <a:ea typeface="Times New Roman" panose="02020603050405020304" pitchFamily="18" charset="0"/>
              </a:rPr>
              <a:t>Accuracy</a:t>
            </a:r>
            <a:r>
              <a:rPr lang="en-US" sz="3500" spc="-50"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rate</a:t>
            </a:r>
            <a:r>
              <a:rPr lang="en-US" sz="3500" spc="-50"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0.895</a:t>
            </a:r>
            <a:r>
              <a:rPr lang="en-US" sz="3500" spc="-45"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Approximately</a:t>
            </a:r>
            <a:r>
              <a:rPr lang="en-US" sz="3500" spc="-45" dirty="0">
                <a:solidFill>
                  <a:schemeClr val="bg1"/>
                </a:solidFill>
                <a:effectLst/>
                <a:latin typeface="Play" panose="020B0604020202020204" charset="0"/>
                <a:ea typeface="Times New Roman" panose="02020603050405020304" pitchFamily="18" charset="0"/>
              </a:rPr>
              <a:t> </a:t>
            </a:r>
            <a:r>
              <a:rPr lang="en-US" sz="3500" spc="-25" dirty="0">
                <a:solidFill>
                  <a:schemeClr val="bg1"/>
                </a:solidFill>
                <a:effectLst/>
                <a:latin typeface="Play" panose="020B0604020202020204" charset="0"/>
                <a:ea typeface="Times New Roman" panose="02020603050405020304" pitchFamily="18" charset="0"/>
              </a:rPr>
              <a:t>90%</a:t>
            </a:r>
            <a:endParaRPr lang="en-US" sz="3500" spc="0" dirty="0">
              <a:solidFill>
                <a:schemeClr val="bg1"/>
              </a:solidFill>
              <a:effectLst/>
              <a:latin typeface="Play" panose="020B0604020202020204" charset="0"/>
              <a:ea typeface="Times New Roman" panose="02020603050405020304" pitchFamily="18" charset="0"/>
            </a:endParaRPr>
          </a:p>
          <a:p>
            <a:pPr marL="1143000" lvl="2" indent="-228600">
              <a:buSzPts val="1400"/>
              <a:buFont typeface="Times New Roman" panose="02020603050405020304" pitchFamily="18" charset="0"/>
              <a:buAutoNum type="arabicPeriod"/>
              <a:tabLst>
                <a:tab pos="582930" algn="l"/>
              </a:tabLst>
            </a:pPr>
            <a:r>
              <a:rPr lang="en-US" sz="3500" spc="0" dirty="0">
                <a:solidFill>
                  <a:schemeClr val="bg1"/>
                </a:solidFill>
                <a:effectLst/>
                <a:latin typeface="Play" panose="020B0604020202020204" charset="0"/>
                <a:ea typeface="Times New Roman" panose="02020603050405020304" pitchFamily="18" charset="0"/>
              </a:rPr>
              <a:t>Features</a:t>
            </a:r>
            <a:r>
              <a:rPr lang="en-US" sz="3500" spc="-55"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of</a:t>
            </a:r>
            <a:r>
              <a:rPr lang="en-US" sz="3500" spc="-50"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Random</a:t>
            </a:r>
            <a:r>
              <a:rPr lang="en-US" sz="3500" spc="-50" dirty="0">
                <a:solidFill>
                  <a:schemeClr val="bg1"/>
                </a:solidFill>
                <a:effectLst/>
                <a:latin typeface="Play" panose="020B0604020202020204" charset="0"/>
                <a:ea typeface="Times New Roman" panose="02020603050405020304" pitchFamily="18" charset="0"/>
              </a:rPr>
              <a:t> </a:t>
            </a:r>
            <a:r>
              <a:rPr lang="en-US" sz="3500" spc="0" dirty="0">
                <a:solidFill>
                  <a:schemeClr val="bg1"/>
                </a:solidFill>
                <a:effectLst/>
                <a:latin typeface="Play" panose="020B0604020202020204" charset="0"/>
                <a:ea typeface="Times New Roman" panose="02020603050405020304" pitchFamily="18" charset="0"/>
              </a:rPr>
              <a:t>Forest</a:t>
            </a:r>
            <a:r>
              <a:rPr lang="en-US" sz="3500" spc="-40" dirty="0">
                <a:solidFill>
                  <a:schemeClr val="bg1"/>
                </a:solidFill>
                <a:effectLst/>
                <a:latin typeface="Play" panose="020B0604020202020204" charset="0"/>
                <a:ea typeface="Times New Roman" panose="02020603050405020304" pitchFamily="18" charset="0"/>
              </a:rPr>
              <a:t> </a:t>
            </a:r>
            <a:r>
              <a:rPr lang="en-US" sz="3500" spc="-10" dirty="0">
                <a:solidFill>
                  <a:schemeClr val="bg1"/>
                </a:solidFill>
                <a:effectLst/>
                <a:latin typeface="Play" panose="020B0604020202020204" charset="0"/>
                <a:ea typeface="Times New Roman" panose="02020603050405020304" pitchFamily="18" charset="0"/>
              </a:rPr>
              <a:t>Classifier</a:t>
            </a:r>
            <a:endParaRPr lang="en-US" sz="3500" spc="0" dirty="0">
              <a:solidFill>
                <a:schemeClr val="bg1"/>
              </a:solidFill>
              <a:effectLst/>
              <a:latin typeface="Play" panose="020B0604020202020204" charset="0"/>
              <a:ea typeface="Times New Roman" panose="02020603050405020304" pitchFamily="18" charset="0"/>
            </a:endParaRPr>
          </a:p>
        </p:txBody>
      </p:sp>
    </p:spTree>
    <p:extLst>
      <p:ext uri="{BB962C8B-B14F-4D97-AF65-F5344CB8AC3E}">
        <p14:creationId xmlns:p14="http://schemas.microsoft.com/office/powerpoint/2010/main" val="9012814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2" name="Group 2"/>
          <p:cNvGrpSpPr/>
          <p:nvPr/>
        </p:nvGrpSpPr>
        <p:grpSpPr>
          <a:xfrm>
            <a:off x="-178772" y="2339038"/>
            <a:ext cx="11692815" cy="3069371"/>
            <a:chOff x="1142985" y="2018882"/>
            <a:chExt cx="15590421" cy="4092494"/>
          </a:xfrm>
        </p:grpSpPr>
        <p:sp>
          <p:nvSpPr>
            <p:cNvPr id="3" name="TextBox 3"/>
            <p:cNvSpPr txBox="1"/>
            <p:nvPr/>
          </p:nvSpPr>
          <p:spPr>
            <a:xfrm>
              <a:off x="1381347" y="4547159"/>
              <a:ext cx="15352059" cy="1564217"/>
            </a:xfrm>
            <a:prstGeom prst="rect">
              <a:avLst/>
            </a:prstGeom>
          </p:spPr>
          <p:txBody>
            <a:bodyPr lIns="0" tIns="0" rIns="0" bIns="0" rtlCol="0" anchor="t">
              <a:spAutoFit/>
            </a:bodyPr>
            <a:lstStyle/>
            <a:p>
              <a:pPr algn="ctr">
                <a:lnSpc>
                  <a:spcPts val="8800"/>
                </a:lnSpc>
              </a:pPr>
              <a:r>
                <a:rPr lang="en-US" sz="9600" b="1" dirty="0">
                  <a:solidFill>
                    <a:srgbClr val="FFFFFF"/>
                  </a:solidFill>
                  <a:latin typeface="Play"/>
                </a:rPr>
                <a:t>Thank you!</a:t>
              </a:r>
            </a:p>
          </p:txBody>
        </p:sp>
        <p:sp>
          <p:nvSpPr>
            <p:cNvPr id="4" name="TextBox 4"/>
            <p:cNvSpPr txBox="1"/>
            <p:nvPr/>
          </p:nvSpPr>
          <p:spPr>
            <a:xfrm>
              <a:off x="1142985" y="2018882"/>
              <a:ext cx="13066087" cy="588024"/>
            </a:xfrm>
            <a:prstGeom prst="rect">
              <a:avLst/>
            </a:prstGeom>
          </p:spPr>
          <p:txBody>
            <a:bodyPr lIns="0" tIns="0" rIns="0" bIns="0" rtlCol="0" anchor="t">
              <a:spAutoFit/>
            </a:bodyPr>
            <a:lstStyle/>
            <a:p>
              <a:pPr algn="ctr">
                <a:lnSpc>
                  <a:spcPts val="3639"/>
                </a:lnSpc>
              </a:pPr>
              <a:endParaRPr lang="en-US" sz="2799" dirty="0">
                <a:solidFill>
                  <a:srgbClr val="FFFFFF"/>
                </a:solidFill>
                <a:latin typeface="Telegraf"/>
              </a:endParaRPr>
            </a:p>
          </p:txBody>
        </p:sp>
      </p:grpSp>
      <p:sp>
        <p:nvSpPr>
          <p:cNvPr id="5" name="Freeform 5"/>
          <p:cNvSpPr/>
          <p:nvPr/>
        </p:nvSpPr>
        <p:spPr>
          <a:xfrm>
            <a:off x="-611019" y="7506944"/>
            <a:ext cx="14418410" cy="5560111"/>
          </a:xfrm>
          <a:custGeom>
            <a:avLst/>
            <a:gdLst/>
            <a:ahLst/>
            <a:cxnLst/>
            <a:rect l="l" t="t" r="r" b="b"/>
            <a:pathLst>
              <a:path w="14418410" h="5560111">
                <a:moveTo>
                  <a:pt x="0" y="0"/>
                </a:moveTo>
                <a:lnTo>
                  <a:pt x="14418410" y="0"/>
                </a:lnTo>
                <a:lnTo>
                  <a:pt x="14418410" y="5560112"/>
                </a:lnTo>
                <a:lnTo>
                  <a:pt x="0" y="5560112"/>
                </a:lnTo>
                <a:lnTo>
                  <a:pt x="0" y="0"/>
                </a:lnTo>
                <a:close/>
              </a:path>
            </a:pathLst>
          </a:custGeom>
          <a:blipFill>
            <a:blip r:embed="rId2">
              <a:alphaModFix amt="39000"/>
            </a:blip>
            <a:stretch>
              <a:fillRect l="-39593"/>
            </a:stretch>
          </a:blipFill>
        </p:spPr>
      </p:sp>
      <p:sp>
        <p:nvSpPr>
          <p:cNvPr id="6" name="Freeform 6"/>
          <p:cNvSpPr/>
          <p:nvPr/>
        </p:nvSpPr>
        <p:spPr>
          <a:xfrm>
            <a:off x="1676400" y="7506944"/>
            <a:ext cx="18119807" cy="5005597"/>
          </a:xfrm>
          <a:custGeom>
            <a:avLst/>
            <a:gdLst/>
            <a:ahLst/>
            <a:cxnLst/>
            <a:rect l="l" t="t" r="r" b="b"/>
            <a:pathLst>
              <a:path w="18119807" h="5005597">
                <a:moveTo>
                  <a:pt x="0" y="0"/>
                </a:moveTo>
                <a:lnTo>
                  <a:pt x="18119807" y="0"/>
                </a:lnTo>
                <a:lnTo>
                  <a:pt x="18119807" y="5005597"/>
                </a:lnTo>
                <a:lnTo>
                  <a:pt x="0" y="5005597"/>
                </a:lnTo>
                <a:lnTo>
                  <a:pt x="0" y="0"/>
                </a:lnTo>
                <a:close/>
              </a:path>
            </a:pathLst>
          </a:custGeom>
          <a:blipFill>
            <a:blip r:embed="rId2"/>
            <a:stretch>
              <a:fillRect/>
            </a:stretch>
          </a:blipFill>
        </p:spPr>
      </p:sp>
      <p:sp>
        <p:nvSpPr>
          <p:cNvPr id="9" name="TextBox 9"/>
          <p:cNvSpPr txBox="1"/>
          <p:nvPr/>
        </p:nvSpPr>
        <p:spPr>
          <a:xfrm>
            <a:off x="2311237" y="999580"/>
            <a:ext cx="4819551" cy="467042"/>
          </a:xfrm>
          <a:prstGeom prst="rect">
            <a:avLst/>
          </a:prstGeom>
        </p:spPr>
        <p:txBody>
          <a:bodyPr lIns="0" tIns="0" rIns="0" bIns="0" rtlCol="0" anchor="t">
            <a:spAutoFit/>
          </a:bodyPr>
          <a:lstStyle/>
          <a:p>
            <a:pPr algn="l">
              <a:lnSpc>
                <a:spcPts val="3919"/>
              </a:lnSpc>
            </a:pPr>
            <a:endParaRPr lang="en-US" sz="2800" dirty="0">
              <a:solidFill>
                <a:srgbClr val="FFFFFF"/>
              </a:solidFill>
              <a:latin typeface="Play"/>
            </a:endParaRPr>
          </a:p>
        </p:txBody>
      </p:sp>
      <p:pic>
        <p:nvPicPr>
          <p:cNvPr id="11" name="Picture 10">
            <a:extLst>
              <a:ext uri="{FF2B5EF4-FFF2-40B4-BE49-F238E27FC236}">
                <a16:creationId xmlns:a16="http://schemas.microsoft.com/office/drawing/2014/main" id="{9B0434B0-5C75-4366-9CEA-C177C5F22E25}"/>
              </a:ext>
            </a:extLst>
          </p:cNvPr>
          <p:cNvPicPr>
            <a:picLocks noChangeAspect="1"/>
          </p:cNvPicPr>
          <p:nvPr/>
        </p:nvPicPr>
        <p:blipFill>
          <a:blip r:embed="rId3"/>
          <a:stretch>
            <a:fillRect/>
          </a:stretch>
        </p:blipFill>
        <p:spPr>
          <a:xfrm>
            <a:off x="10972800" y="1089478"/>
            <a:ext cx="4495800" cy="6291535"/>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3" name="TextBox 3"/>
          <p:cNvSpPr txBox="1"/>
          <p:nvPr/>
        </p:nvSpPr>
        <p:spPr>
          <a:xfrm>
            <a:off x="914400" y="1721254"/>
            <a:ext cx="9791700" cy="1021946"/>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Heart Physiology</a:t>
            </a:r>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859971" y="3238500"/>
            <a:ext cx="14630400" cy="6061083"/>
          </a:xfrm>
          <a:prstGeom prst="rect">
            <a:avLst/>
          </a:prstGeom>
          <a:noFill/>
        </p:spPr>
        <p:txBody>
          <a:bodyPr wrap="square">
            <a:spAutoFit/>
          </a:bodyPr>
          <a:lstStyle/>
          <a:p>
            <a:pPr marL="742950" indent="-742950">
              <a:lnSpc>
                <a:spcPct val="150000"/>
              </a:lnSpc>
              <a:buAutoNum type="arabicPeriod"/>
            </a:pPr>
            <a:r>
              <a:rPr lang="en-US" sz="4400" dirty="0">
                <a:solidFill>
                  <a:schemeClr val="bg1"/>
                </a:solidFill>
                <a:latin typeface="Play" panose="020B0604020202020204" charset="0"/>
              </a:rPr>
              <a:t>Function of the heart: pumping blood</a:t>
            </a:r>
          </a:p>
          <a:p>
            <a:pPr>
              <a:lnSpc>
                <a:spcPct val="150000"/>
              </a:lnSpc>
            </a:pPr>
            <a:r>
              <a:rPr lang="en-US" sz="4400" dirty="0">
                <a:solidFill>
                  <a:schemeClr val="bg1"/>
                </a:solidFill>
                <a:latin typeface="Play" panose="020B0604020202020204" charset="0"/>
              </a:rPr>
              <a:t> through the body</a:t>
            </a:r>
          </a:p>
          <a:p>
            <a:pPr marL="742950" indent="-742950">
              <a:lnSpc>
                <a:spcPct val="150000"/>
              </a:lnSpc>
              <a:buAutoNum type="arabicPeriod"/>
            </a:pPr>
            <a:r>
              <a:rPr lang="en-US" sz="4400" dirty="0">
                <a:solidFill>
                  <a:schemeClr val="bg1"/>
                </a:solidFill>
                <a:latin typeface="Play" panose="020B0604020202020204" charset="0"/>
              </a:rPr>
              <a:t>Cardiac cycle: systole and diastole</a:t>
            </a:r>
          </a:p>
          <a:p>
            <a:pPr marL="742950" indent="-742950">
              <a:lnSpc>
                <a:spcPct val="150000"/>
              </a:lnSpc>
              <a:buAutoNum type="arabicPeriod"/>
            </a:pPr>
            <a:r>
              <a:rPr lang="en-US" sz="4400" dirty="0">
                <a:solidFill>
                  <a:schemeClr val="bg1"/>
                </a:solidFill>
                <a:latin typeface="Play" panose="020B0604020202020204" charset="0"/>
              </a:rPr>
              <a:t>Electrical conduction system: SA node, AV node</a:t>
            </a:r>
            <a:r>
              <a:rPr lang="en-AS" sz="4400" dirty="0">
                <a:solidFill>
                  <a:schemeClr val="bg1"/>
                </a:solidFill>
                <a:latin typeface="Play" panose="020B0604020202020204" charset="0"/>
              </a:rPr>
              <a:t> (specialised muscle </a:t>
            </a:r>
            <a:r>
              <a:rPr lang="en-AS" sz="4400" dirty="0" err="1">
                <a:solidFill>
                  <a:schemeClr val="bg1"/>
                </a:solidFill>
                <a:latin typeface="Play" panose="020B0604020202020204" charset="0"/>
              </a:rPr>
              <a:t>fibers</a:t>
            </a:r>
            <a:r>
              <a:rPr lang="en-AS" sz="4400" dirty="0">
                <a:solidFill>
                  <a:schemeClr val="bg1"/>
                </a:solidFill>
                <a:latin typeface="Play" panose="020B0604020202020204" charset="0"/>
              </a:rPr>
              <a:t>)</a:t>
            </a:r>
            <a:r>
              <a:rPr lang="en-US" sz="4400" dirty="0">
                <a:solidFill>
                  <a:schemeClr val="bg1"/>
                </a:solidFill>
                <a:latin typeface="Play" panose="020B0604020202020204" charset="0"/>
              </a:rPr>
              <a:t>, bundle of His, Purkinje fibers</a:t>
            </a:r>
            <a:endParaRPr lang="ar-EG" sz="4400" dirty="0">
              <a:solidFill>
                <a:schemeClr val="bg1"/>
              </a:solidFill>
              <a:latin typeface="Play" panose="020B0604020202020204" charset="0"/>
            </a:endParaRPr>
          </a:p>
        </p:txBody>
      </p:sp>
      <p:pic>
        <p:nvPicPr>
          <p:cNvPr id="5" name="Picture 4">
            <a:extLst>
              <a:ext uri="{FF2B5EF4-FFF2-40B4-BE49-F238E27FC236}">
                <a16:creationId xmlns:a16="http://schemas.microsoft.com/office/drawing/2014/main" id="{9B057754-DD6F-41DE-A6CA-C3AA14EE6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0" y="1057598"/>
            <a:ext cx="6620849" cy="4361804"/>
          </a:xfrm>
          <a:prstGeom prst="rect">
            <a:avLst/>
          </a:prstGeom>
        </p:spPr>
      </p:pic>
    </p:spTree>
    <p:extLst>
      <p:ext uri="{BB962C8B-B14F-4D97-AF65-F5344CB8AC3E}">
        <p14:creationId xmlns:p14="http://schemas.microsoft.com/office/powerpoint/2010/main" val="11565083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68237"/>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3" name="TextBox 3"/>
          <p:cNvSpPr txBox="1"/>
          <p:nvPr/>
        </p:nvSpPr>
        <p:spPr>
          <a:xfrm>
            <a:off x="914400" y="1743965"/>
            <a:ext cx="9867900" cy="1021946"/>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panose="020B0604020202020204" charset="0"/>
              </a:rPr>
              <a:t>Types of Heart Diseases</a:t>
            </a:r>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txBody>
          <a:bodyPr/>
          <a:lstStyle/>
          <a:p>
            <a:endParaRPr lang="ar-EG" dirty="0"/>
          </a:p>
        </p:txBody>
      </p:sp>
      <p:sp>
        <p:nvSpPr>
          <p:cNvPr id="8" name="Freeform 8"/>
          <p:cNvSpPr/>
          <p:nvPr/>
        </p:nvSpPr>
        <p:spPr>
          <a:xfrm>
            <a:off x="1524000" y="8022307"/>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1181100" y="3159840"/>
            <a:ext cx="9601200" cy="5720925"/>
          </a:xfrm>
          <a:prstGeom prst="rect">
            <a:avLst/>
          </a:prstGeom>
          <a:noFill/>
        </p:spPr>
        <p:txBody>
          <a:bodyPr wrap="square">
            <a:spAutoFit/>
          </a:bodyPr>
          <a:lstStyle/>
          <a:p>
            <a:pPr marL="742950" indent="-742950">
              <a:lnSpc>
                <a:spcPct val="150000"/>
              </a:lnSpc>
              <a:buAutoNum type="arabicPeriod"/>
            </a:pPr>
            <a:r>
              <a:rPr lang="en-US" sz="5000" dirty="0">
                <a:solidFill>
                  <a:schemeClr val="bg1"/>
                </a:solidFill>
                <a:latin typeface="Play" panose="020B0604020202020204" charset="0"/>
              </a:rPr>
              <a:t>Coronary artery disease (CAD)</a:t>
            </a:r>
          </a:p>
          <a:p>
            <a:pPr marL="742950" indent="-742950">
              <a:lnSpc>
                <a:spcPct val="150000"/>
              </a:lnSpc>
              <a:buAutoNum type="arabicPeriod"/>
            </a:pPr>
            <a:r>
              <a:rPr lang="en-US" sz="5000" dirty="0">
                <a:solidFill>
                  <a:schemeClr val="bg1"/>
                </a:solidFill>
                <a:latin typeface="Play" panose="020B0604020202020204" charset="0"/>
              </a:rPr>
              <a:t>Heart failure</a:t>
            </a:r>
          </a:p>
          <a:p>
            <a:pPr marL="742950" indent="-742950">
              <a:lnSpc>
                <a:spcPct val="150000"/>
              </a:lnSpc>
              <a:buAutoNum type="arabicPeriod"/>
            </a:pPr>
            <a:r>
              <a:rPr lang="en-US" sz="5000" dirty="0">
                <a:solidFill>
                  <a:schemeClr val="bg1"/>
                </a:solidFill>
                <a:latin typeface="Play" panose="020B0604020202020204" charset="0"/>
              </a:rPr>
              <a:t> Arrhythmias</a:t>
            </a:r>
          </a:p>
          <a:p>
            <a:pPr marL="742950" indent="-742950">
              <a:lnSpc>
                <a:spcPct val="150000"/>
              </a:lnSpc>
              <a:buAutoNum type="arabicPeriod"/>
            </a:pPr>
            <a:r>
              <a:rPr lang="en-US" sz="5000" dirty="0">
                <a:solidFill>
                  <a:schemeClr val="bg1"/>
                </a:solidFill>
                <a:latin typeface="Play" panose="020B0604020202020204" charset="0"/>
              </a:rPr>
              <a:t>Valvular heart disease</a:t>
            </a:r>
          </a:p>
          <a:p>
            <a:pPr marL="742950" indent="-742950">
              <a:lnSpc>
                <a:spcPct val="150000"/>
              </a:lnSpc>
              <a:buAutoNum type="arabicPeriod"/>
            </a:pPr>
            <a:r>
              <a:rPr lang="en-US" sz="5000" dirty="0">
                <a:solidFill>
                  <a:schemeClr val="bg1"/>
                </a:solidFill>
                <a:latin typeface="Play" panose="020B0604020202020204" charset="0"/>
              </a:rPr>
              <a:t> Congenital heart defects</a:t>
            </a:r>
          </a:p>
        </p:txBody>
      </p:sp>
      <p:pic>
        <p:nvPicPr>
          <p:cNvPr id="14" name="Picture 13">
            <a:extLst>
              <a:ext uri="{FF2B5EF4-FFF2-40B4-BE49-F238E27FC236}">
                <a16:creationId xmlns:a16="http://schemas.microsoft.com/office/drawing/2014/main" id="{2DFA2585-C29D-4746-86EB-A1655CCAEF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6400" y="575390"/>
            <a:ext cx="4813300" cy="5168900"/>
          </a:xfrm>
          <a:prstGeom prst="rect">
            <a:avLst/>
          </a:prstGeom>
        </p:spPr>
      </p:pic>
      <p:pic>
        <p:nvPicPr>
          <p:cNvPr id="16" name="Picture 15">
            <a:extLst>
              <a:ext uri="{FF2B5EF4-FFF2-40B4-BE49-F238E27FC236}">
                <a16:creationId xmlns:a16="http://schemas.microsoft.com/office/drawing/2014/main" id="{76583C66-331B-46E3-8A01-B14C58D579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6241" y="5476894"/>
            <a:ext cx="5791200" cy="4740835"/>
          </a:xfrm>
          <a:prstGeom prst="rect">
            <a:avLst/>
          </a:prstGeom>
        </p:spPr>
      </p:pic>
    </p:spTree>
    <p:extLst>
      <p:ext uri="{BB962C8B-B14F-4D97-AF65-F5344CB8AC3E}">
        <p14:creationId xmlns:p14="http://schemas.microsoft.com/office/powerpoint/2010/main" val="16698463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98173"/>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9906000" y="-2343990"/>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p:cNvSpPr txBox="1"/>
          <p:nvPr/>
        </p:nvSpPr>
        <p:spPr>
          <a:xfrm>
            <a:off x="914400" y="1712429"/>
            <a:ext cx="11314480" cy="1128514"/>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panose="020B0604020202020204" charset="0"/>
              </a:rPr>
              <a:t>Risk Factors for Heart Diseases</a:t>
            </a:r>
          </a:p>
        </p:txBody>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1219200" y="2885135"/>
            <a:ext cx="12344400" cy="5045484"/>
          </a:xfrm>
          <a:prstGeom prst="rect">
            <a:avLst/>
          </a:prstGeom>
          <a:noFill/>
        </p:spPr>
        <p:txBody>
          <a:bodyPr wrap="square">
            <a:spAutoFit/>
          </a:bodyPr>
          <a:lstStyle/>
          <a:p>
            <a:pPr marL="742950" indent="-742950">
              <a:lnSpc>
                <a:spcPct val="150000"/>
              </a:lnSpc>
              <a:buAutoNum type="arabicPeriod"/>
            </a:pPr>
            <a:r>
              <a:rPr lang="en-US" sz="4400" dirty="0">
                <a:solidFill>
                  <a:schemeClr val="bg1"/>
                </a:solidFill>
                <a:latin typeface="Play" panose="020B0604020202020204" charset="0"/>
              </a:rPr>
              <a:t>Modifiable: smoking, high blood pressure, high cholesterol, diabetes, obesity, physical inactivity, unhealthy diet</a:t>
            </a:r>
          </a:p>
          <a:p>
            <a:pPr marL="742950" indent="-742950">
              <a:lnSpc>
                <a:spcPct val="150000"/>
              </a:lnSpc>
              <a:buAutoNum type="arabicPeriod"/>
            </a:pPr>
            <a:r>
              <a:rPr lang="en-US" sz="4400" dirty="0">
                <a:solidFill>
                  <a:schemeClr val="bg1"/>
                </a:solidFill>
                <a:latin typeface="Play" panose="020B0604020202020204" charset="0"/>
              </a:rPr>
              <a:t>Non-modifiable: age, gender, family history, ethnicity</a:t>
            </a:r>
          </a:p>
        </p:txBody>
      </p:sp>
    </p:spTree>
    <p:extLst>
      <p:ext uri="{BB962C8B-B14F-4D97-AF65-F5344CB8AC3E}">
        <p14:creationId xmlns:p14="http://schemas.microsoft.com/office/powerpoint/2010/main" val="907714970"/>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905000" y="1698173"/>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3">
              <a:alphaModFix amt="19999"/>
            </a:blip>
            <a:stretch>
              <a:fillRect/>
            </a:stretch>
          </a:blipFill>
        </p:spPr>
        <p:txBody>
          <a:bodyPr/>
          <a:lstStyle/>
          <a:p>
            <a:endParaRPr lang="ar-EG" dirty="0"/>
          </a:p>
        </p:txBody>
      </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4"/>
            <a:stretch>
              <a:fillRect/>
            </a:stretch>
          </a:blipFill>
        </p:spPr>
      </p:sp>
      <p:sp>
        <p:nvSpPr>
          <p:cNvPr id="3" name="TextBox 3"/>
          <p:cNvSpPr txBox="1"/>
          <p:nvPr/>
        </p:nvSpPr>
        <p:spPr>
          <a:xfrm>
            <a:off x="814555" y="1509232"/>
            <a:ext cx="12131316" cy="1027782"/>
          </a:xfrm>
          <a:prstGeom prst="rect">
            <a:avLst/>
          </a:prstGeom>
        </p:spPr>
        <p:txBody>
          <a:bodyPr wrap="square" lIns="0" tIns="0" rIns="0" bIns="0" rtlCol="0" anchor="t">
            <a:spAutoFit/>
          </a:bodyPr>
          <a:lstStyle/>
          <a:p>
            <a:pPr algn="l">
              <a:lnSpc>
                <a:spcPts val="8800"/>
              </a:lnSpc>
            </a:pPr>
            <a:r>
              <a:rPr lang="en-US" sz="6200" b="1" dirty="0">
                <a:solidFill>
                  <a:srgbClr val="FFFFFF"/>
                </a:solidFill>
                <a:latin typeface="Play"/>
              </a:rPr>
              <a:t>Modifiable Risk Factors in Detail</a:t>
            </a:r>
          </a:p>
        </p:txBody>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0D5C638D-2A70-4E1E-B6FC-80210EBAEB48}"/>
              </a:ext>
            </a:extLst>
          </p:cNvPr>
          <p:cNvSpPr txBox="1"/>
          <p:nvPr/>
        </p:nvSpPr>
        <p:spPr>
          <a:xfrm>
            <a:off x="1181512" y="2819756"/>
            <a:ext cx="11270672" cy="6061146"/>
          </a:xfrm>
          <a:prstGeom prst="rect">
            <a:avLst/>
          </a:prstGeom>
          <a:noFill/>
        </p:spPr>
        <p:txBody>
          <a:bodyPr wrap="square">
            <a:spAutoFit/>
          </a:bodyPr>
          <a:lstStyle/>
          <a:p>
            <a:pPr marL="742950" indent="-742950">
              <a:lnSpc>
                <a:spcPct val="150000"/>
              </a:lnSpc>
              <a:buAutoNum type="arabicPeriod"/>
            </a:pPr>
            <a:r>
              <a:rPr lang="en-US" sz="4400" dirty="0">
                <a:solidFill>
                  <a:schemeClr val="bg1"/>
                </a:solidFill>
                <a:latin typeface="Play" panose="020B0604020202020204" charset="0"/>
              </a:rPr>
              <a:t>Smoking: impact on blood vessels, risk of atherosclerosis</a:t>
            </a:r>
          </a:p>
          <a:p>
            <a:pPr marL="742950" indent="-742950">
              <a:lnSpc>
                <a:spcPct val="150000"/>
              </a:lnSpc>
              <a:buAutoNum type="arabicPeriod"/>
            </a:pPr>
            <a:r>
              <a:rPr lang="en-US" sz="4400" dirty="0">
                <a:solidFill>
                  <a:schemeClr val="bg1"/>
                </a:solidFill>
                <a:latin typeface="Play" panose="020B0604020202020204" charset="0"/>
              </a:rPr>
              <a:t>High blood pressure: strain on heart, risk of CAD and stroke</a:t>
            </a:r>
          </a:p>
          <a:p>
            <a:pPr marL="742950" indent="-742950">
              <a:lnSpc>
                <a:spcPct val="150000"/>
              </a:lnSpc>
              <a:buAutoNum type="arabicPeriod"/>
            </a:pPr>
            <a:r>
              <a:rPr lang="en-US" sz="4400" dirty="0">
                <a:solidFill>
                  <a:schemeClr val="bg1"/>
                </a:solidFill>
                <a:latin typeface="Play" panose="020B0604020202020204" charset="0"/>
              </a:rPr>
              <a:t>High cholesterol: buildup of plaques in arteries</a:t>
            </a:r>
          </a:p>
        </p:txBody>
      </p:sp>
      <p:pic>
        <p:nvPicPr>
          <p:cNvPr id="10" name="Picture 9">
            <a:extLst>
              <a:ext uri="{FF2B5EF4-FFF2-40B4-BE49-F238E27FC236}">
                <a16:creationId xmlns:a16="http://schemas.microsoft.com/office/drawing/2014/main" id="{85BC39E2-0335-47E6-8312-0595AA077F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80507" y="1671701"/>
            <a:ext cx="4953000" cy="3289843"/>
          </a:xfrm>
          <a:prstGeom prst="rect">
            <a:avLst/>
          </a:prstGeom>
        </p:spPr>
      </p:pic>
      <p:pic>
        <p:nvPicPr>
          <p:cNvPr id="11" name="Picture 10">
            <a:extLst>
              <a:ext uri="{FF2B5EF4-FFF2-40B4-BE49-F238E27FC236}">
                <a16:creationId xmlns:a16="http://schemas.microsoft.com/office/drawing/2014/main" id="{31577C1A-3A1D-482D-B1EA-6715613EA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00318" y="5715444"/>
            <a:ext cx="5091051" cy="2561822"/>
          </a:xfrm>
          <a:prstGeom prst="rect">
            <a:avLst/>
          </a:prstGeom>
        </p:spPr>
      </p:pic>
    </p:spTree>
    <p:extLst>
      <p:ext uri="{BB962C8B-B14F-4D97-AF65-F5344CB8AC3E}">
        <p14:creationId xmlns:p14="http://schemas.microsoft.com/office/powerpoint/2010/main" val="22026456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2177</TotalTime>
  <Words>1203</Words>
  <Application>Microsoft Office PowerPoint</Application>
  <PresentationFormat>Custom</PresentationFormat>
  <Paragraphs>176</Paragraphs>
  <Slides>56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Play Bold</vt:lpstr>
      <vt:lpstr>Engravers MT</vt:lpstr>
      <vt:lpstr>Times New Roman</vt:lpstr>
      <vt:lpstr>Telegraf</vt:lpstr>
      <vt:lpstr>Arial</vt:lpstr>
      <vt:lpstr>Calibri</vt:lpstr>
      <vt:lpstr>Play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Black Gradient Presentation Skills Workshop Webinar Keynote Presentation</dc:title>
  <dc:creator>SosO</dc:creator>
  <cp:lastModifiedBy>Dina Abdullah</cp:lastModifiedBy>
  <cp:revision>29</cp:revision>
  <dcterms:created xsi:type="dcterms:W3CDTF">2006-08-16T00:00:00Z</dcterms:created>
  <dcterms:modified xsi:type="dcterms:W3CDTF">2024-10-23T17:45:39Z</dcterms:modified>
  <dc:identifier>DAGFOlDHylg</dc:identifier>
</cp:coreProperties>
</file>